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08" r:id="rId2"/>
  </p:sldMasterIdLst>
  <p:notesMasterIdLst>
    <p:notesMasterId r:id="rId23"/>
  </p:notesMasterIdLst>
  <p:sldIdLst>
    <p:sldId id="279" r:id="rId3"/>
    <p:sldId id="288" r:id="rId4"/>
    <p:sldId id="280" r:id="rId5"/>
    <p:sldId id="301" r:id="rId6"/>
    <p:sldId id="282" r:id="rId7"/>
    <p:sldId id="284" r:id="rId8"/>
    <p:sldId id="285" r:id="rId9"/>
    <p:sldId id="302" r:id="rId10"/>
    <p:sldId id="283" r:id="rId11"/>
    <p:sldId id="286" r:id="rId12"/>
    <p:sldId id="300" r:id="rId13"/>
    <p:sldId id="307" r:id="rId14"/>
    <p:sldId id="298" r:id="rId15"/>
    <p:sldId id="296" r:id="rId16"/>
    <p:sldId id="299" r:id="rId17"/>
    <p:sldId id="287" r:id="rId18"/>
    <p:sldId id="271" r:id="rId19"/>
    <p:sldId id="306" r:id="rId20"/>
    <p:sldId id="304" r:id="rId21"/>
    <p:sldId id="30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FF00"/>
    <a:srgbClr val="283439"/>
    <a:srgbClr val="0E86C1"/>
    <a:srgbClr val="242453"/>
    <a:srgbClr val="E0B718"/>
    <a:srgbClr val="DA001D"/>
    <a:srgbClr val="80A42F"/>
    <a:srgbClr val="A3A4A2"/>
    <a:srgbClr val="2D2E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snapToObjects="1">
      <p:cViewPr>
        <p:scale>
          <a:sx n="114" d="100"/>
          <a:sy n="114" d="100"/>
        </p:scale>
        <p:origin x="-942"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1A8F6B-69D1-4B80-AF0A-6FD0E8FFA25B}" type="datetimeFigureOut">
              <a:rPr lang="en-GB" smtClean="0"/>
              <a:t>17/01/2017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6AC5D-8522-49D8-8931-6F510201F35E}" type="slidenum">
              <a:rPr lang="en-GB" smtClean="0"/>
              <a:t>‹#›</a:t>
            </a:fld>
            <a:endParaRPr lang="en-GB"/>
          </a:p>
        </p:txBody>
      </p:sp>
    </p:spTree>
    <p:extLst>
      <p:ext uri="{BB962C8B-B14F-4D97-AF65-F5344CB8AC3E}">
        <p14:creationId xmlns:p14="http://schemas.microsoft.com/office/powerpoint/2010/main" val="171998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94486" y="1424199"/>
            <a:ext cx="7948401" cy="1327094"/>
          </a:xfrm>
        </p:spPr>
        <p:txBody>
          <a:bodyPr/>
          <a:lstStyle>
            <a:lvl1pPr>
              <a:defRPr>
                <a:solidFill>
                  <a:srgbClr val="283439"/>
                </a:solidFill>
              </a:defRPr>
            </a:lvl1pPr>
          </a:lstStyle>
          <a:p>
            <a:r>
              <a:rPr lang="en-US" dirty="0" smtClean="0"/>
              <a:t>Click to edit </a:t>
            </a:r>
            <a:br>
              <a:rPr lang="en-US" dirty="0" smtClean="0"/>
            </a:br>
            <a:r>
              <a:rPr lang="en-US" dirty="0" smtClean="0"/>
              <a:t>Master title style</a:t>
            </a:r>
            <a:endParaRPr lang="en-GB" dirty="0"/>
          </a:p>
        </p:txBody>
      </p:sp>
      <p:sp>
        <p:nvSpPr>
          <p:cNvPr id="5" name="Subtitle 2"/>
          <p:cNvSpPr>
            <a:spLocks noGrp="1"/>
          </p:cNvSpPr>
          <p:nvPr>
            <p:ph type="subTitle" idx="1"/>
          </p:nvPr>
        </p:nvSpPr>
        <p:spPr>
          <a:xfrm>
            <a:off x="394486" y="2895601"/>
            <a:ext cx="7948401" cy="1312259"/>
          </a:xfrm>
        </p:spPr>
        <p:txBody>
          <a:bodyPr>
            <a:normAutofit/>
          </a:bodyPr>
          <a:lstStyle>
            <a:lvl1pPr marL="0" indent="0" algn="l">
              <a:buNone/>
              <a:defRPr sz="1800">
                <a:solidFill>
                  <a:srgbClr val="28343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GB" dirty="0"/>
          </a:p>
        </p:txBody>
      </p:sp>
    </p:spTree>
    <p:extLst>
      <p:ext uri="{BB962C8B-B14F-4D97-AF65-F5344CB8AC3E}">
        <p14:creationId xmlns:p14="http://schemas.microsoft.com/office/powerpoint/2010/main" val="4216489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5EF15-F717-4618-BCD6-713235BD80F9}"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DAD13-A0FB-4553-A6FB-24A37EC3CA66}" type="slidenum">
              <a:rPr lang="en-US" smtClean="0"/>
              <a:t>‹#›</a:t>
            </a:fld>
            <a:endParaRPr lang="en-US"/>
          </a:p>
        </p:txBody>
      </p:sp>
    </p:spTree>
    <p:extLst>
      <p:ext uri="{BB962C8B-B14F-4D97-AF65-F5344CB8AC3E}">
        <p14:creationId xmlns:p14="http://schemas.microsoft.com/office/powerpoint/2010/main" val="214711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5EF15-F717-4618-BCD6-713235BD80F9}"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9DAD13-A0FB-4553-A6FB-24A37EC3CA66}" type="slidenum">
              <a:rPr lang="en-US" smtClean="0"/>
              <a:t>‹#›</a:t>
            </a:fld>
            <a:endParaRPr lang="en-US"/>
          </a:p>
        </p:txBody>
      </p:sp>
    </p:spTree>
    <p:extLst>
      <p:ext uri="{BB962C8B-B14F-4D97-AF65-F5344CB8AC3E}">
        <p14:creationId xmlns:p14="http://schemas.microsoft.com/office/powerpoint/2010/main" val="1596363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5EF15-F717-4618-BCD6-713235BD80F9}"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9DAD13-A0FB-4553-A6FB-24A37EC3CA66}" type="slidenum">
              <a:rPr lang="en-US" smtClean="0"/>
              <a:t>‹#›</a:t>
            </a:fld>
            <a:endParaRPr lang="en-US"/>
          </a:p>
        </p:txBody>
      </p:sp>
    </p:spTree>
    <p:extLst>
      <p:ext uri="{BB962C8B-B14F-4D97-AF65-F5344CB8AC3E}">
        <p14:creationId xmlns:p14="http://schemas.microsoft.com/office/powerpoint/2010/main" val="662488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5EF15-F717-4618-BCD6-713235BD80F9}"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9DAD13-A0FB-4553-A6FB-24A37EC3CA66}" type="slidenum">
              <a:rPr lang="en-US" smtClean="0"/>
              <a:t>‹#›</a:t>
            </a:fld>
            <a:endParaRPr lang="en-US"/>
          </a:p>
        </p:txBody>
      </p:sp>
    </p:spTree>
    <p:extLst>
      <p:ext uri="{BB962C8B-B14F-4D97-AF65-F5344CB8AC3E}">
        <p14:creationId xmlns:p14="http://schemas.microsoft.com/office/powerpoint/2010/main" val="1513628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5EF15-F717-4618-BCD6-713235BD80F9}"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DAD13-A0FB-4553-A6FB-24A37EC3CA66}" type="slidenum">
              <a:rPr lang="en-US" smtClean="0"/>
              <a:t>‹#›</a:t>
            </a:fld>
            <a:endParaRPr lang="en-US"/>
          </a:p>
        </p:txBody>
      </p:sp>
    </p:spTree>
    <p:extLst>
      <p:ext uri="{BB962C8B-B14F-4D97-AF65-F5344CB8AC3E}">
        <p14:creationId xmlns:p14="http://schemas.microsoft.com/office/powerpoint/2010/main" val="1768251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5EF15-F717-4618-BCD6-713235BD80F9}"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DAD13-A0FB-4553-A6FB-24A37EC3CA66}" type="slidenum">
              <a:rPr lang="en-US" smtClean="0"/>
              <a:t>‹#›</a:t>
            </a:fld>
            <a:endParaRPr lang="en-US"/>
          </a:p>
        </p:txBody>
      </p:sp>
    </p:spTree>
    <p:extLst>
      <p:ext uri="{BB962C8B-B14F-4D97-AF65-F5344CB8AC3E}">
        <p14:creationId xmlns:p14="http://schemas.microsoft.com/office/powerpoint/2010/main" val="2315861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5EF15-F717-4618-BCD6-713235BD80F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DAD13-A0FB-4553-A6FB-24A37EC3CA66}" type="slidenum">
              <a:rPr lang="en-US" smtClean="0"/>
              <a:t>‹#›</a:t>
            </a:fld>
            <a:endParaRPr lang="en-US"/>
          </a:p>
        </p:txBody>
      </p:sp>
    </p:spTree>
    <p:extLst>
      <p:ext uri="{BB962C8B-B14F-4D97-AF65-F5344CB8AC3E}">
        <p14:creationId xmlns:p14="http://schemas.microsoft.com/office/powerpoint/2010/main" val="1981231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5EF15-F717-4618-BCD6-713235BD80F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DAD13-A0FB-4553-A6FB-24A37EC3CA66}" type="slidenum">
              <a:rPr lang="en-US" smtClean="0"/>
              <a:t>‹#›</a:t>
            </a:fld>
            <a:endParaRPr lang="en-US"/>
          </a:p>
        </p:txBody>
      </p:sp>
    </p:spTree>
    <p:extLst>
      <p:ext uri="{BB962C8B-B14F-4D97-AF65-F5344CB8AC3E}">
        <p14:creationId xmlns:p14="http://schemas.microsoft.com/office/powerpoint/2010/main" val="118429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1_Section Header">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95216"/>
            <a:ext cx="9144000" cy="2462783"/>
          </a:xfrm>
          <a:prstGeom prst="rect">
            <a:avLst/>
          </a:prstGeom>
        </p:spPr>
      </p:pic>
      <p:sp>
        <p:nvSpPr>
          <p:cNvPr id="2" name="Title 1"/>
          <p:cNvSpPr>
            <a:spLocks noGrp="1"/>
          </p:cNvSpPr>
          <p:nvPr>
            <p:ph type="title" hasCustomPrompt="1"/>
          </p:nvPr>
        </p:nvSpPr>
        <p:spPr>
          <a:xfrm>
            <a:off x="226578" y="4960417"/>
            <a:ext cx="6975334" cy="728283"/>
          </a:xfrm>
        </p:spPr>
        <p:txBody>
          <a:bodyPr anchor="ctr">
            <a:normAutofit/>
          </a:bodyPr>
          <a:lstStyle>
            <a:lvl1pPr algn="l">
              <a:defRPr sz="3600" b="1" cap="none">
                <a:solidFill>
                  <a:schemeClr val="bg1"/>
                </a:solidFill>
              </a:defRPr>
            </a:lvl1pPr>
          </a:lstStyle>
          <a:p>
            <a:r>
              <a:rPr lang="en-US" dirty="0" smtClean="0"/>
              <a:t>Click to edit master title</a:t>
            </a:r>
            <a:endParaRPr lang="en-GB" dirty="0"/>
          </a:p>
        </p:txBody>
      </p:sp>
      <p:sp>
        <p:nvSpPr>
          <p:cNvPr id="3" name="Text Placeholder 2"/>
          <p:cNvSpPr>
            <a:spLocks noGrp="1"/>
          </p:cNvSpPr>
          <p:nvPr>
            <p:ph type="body" idx="1"/>
          </p:nvPr>
        </p:nvSpPr>
        <p:spPr>
          <a:xfrm>
            <a:off x="226578" y="5794922"/>
            <a:ext cx="6975334" cy="7758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10235" y="5587100"/>
            <a:ext cx="1051562" cy="850394"/>
          </a:xfrm>
          <a:prstGeom prst="rect">
            <a:avLst/>
          </a:prstGeom>
        </p:spPr>
      </p:pic>
    </p:spTree>
    <p:extLst>
      <p:ext uri="{BB962C8B-B14F-4D97-AF65-F5344CB8AC3E}">
        <p14:creationId xmlns:p14="http://schemas.microsoft.com/office/powerpoint/2010/main" val="4529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2_Section Header">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95216"/>
            <a:ext cx="9144000" cy="2462783"/>
          </a:xfrm>
          <a:prstGeom prst="rect">
            <a:avLst/>
          </a:prstGeom>
        </p:spPr>
      </p:pic>
      <p:sp>
        <p:nvSpPr>
          <p:cNvPr id="2" name="Title 1"/>
          <p:cNvSpPr>
            <a:spLocks noGrp="1"/>
          </p:cNvSpPr>
          <p:nvPr>
            <p:ph type="title" hasCustomPrompt="1"/>
          </p:nvPr>
        </p:nvSpPr>
        <p:spPr>
          <a:xfrm>
            <a:off x="226578" y="4960417"/>
            <a:ext cx="6975334" cy="728283"/>
          </a:xfrm>
        </p:spPr>
        <p:txBody>
          <a:bodyPr anchor="ctr">
            <a:normAutofit/>
          </a:bodyPr>
          <a:lstStyle>
            <a:lvl1pPr algn="l">
              <a:defRPr sz="3600" b="1" cap="none">
                <a:solidFill>
                  <a:schemeClr val="bg1"/>
                </a:solidFill>
              </a:defRPr>
            </a:lvl1pPr>
          </a:lstStyle>
          <a:p>
            <a:r>
              <a:rPr lang="en-US" dirty="0" smtClean="0"/>
              <a:t>Click to edit master title</a:t>
            </a:r>
            <a:endParaRPr lang="en-GB" dirty="0"/>
          </a:p>
        </p:txBody>
      </p:sp>
      <p:sp>
        <p:nvSpPr>
          <p:cNvPr id="3" name="Text Placeholder 2"/>
          <p:cNvSpPr>
            <a:spLocks noGrp="1"/>
          </p:cNvSpPr>
          <p:nvPr>
            <p:ph type="body" idx="1"/>
          </p:nvPr>
        </p:nvSpPr>
        <p:spPr>
          <a:xfrm>
            <a:off x="226578" y="5794922"/>
            <a:ext cx="6975334" cy="7758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10235" y="5575807"/>
            <a:ext cx="1051562" cy="850394"/>
          </a:xfrm>
          <a:prstGeom prst="rect">
            <a:avLst/>
          </a:prstGeom>
        </p:spPr>
      </p:pic>
    </p:spTree>
    <p:extLst>
      <p:ext uri="{BB962C8B-B14F-4D97-AF65-F5344CB8AC3E}">
        <p14:creationId xmlns:p14="http://schemas.microsoft.com/office/powerpoint/2010/main" val="452911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0682"/>
          </a:xfrm>
        </p:spPr>
        <p:txBody>
          <a:bodyPr>
            <a:normAutofit/>
          </a:bodyPr>
          <a:lstStyle>
            <a:lvl1pPr>
              <a:defRPr sz="2800">
                <a:solidFill>
                  <a:srgbClr val="283439"/>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116702"/>
            <a:ext cx="8229600" cy="5009462"/>
          </a:xfrm>
        </p:spPr>
        <p:txBody>
          <a:bodyPr>
            <a:normAutofit/>
          </a:bodyPr>
          <a:lstStyle>
            <a:lvl1pPr>
              <a:defRPr sz="2000">
                <a:solidFill>
                  <a:srgbClr val="283439"/>
                </a:solidFill>
              </a:defRPr>
            </a:lvl1pPr>
            <a:lvl2pPr>
              <a:defRPr sz="1600">
                <a:solidFill>
                  <a:srgbClr val="283439"/>
                </a:solidFill>
              </a:defRPr>
            </a:lvl2pPr>
            <a:lvl3pPr>
              <a:defRPr sz="1400">
                <a:solidFill>
                  <a:srgbClr val="283439"/>
                </a:solidFill>
              </a:defRPr>
            </a:lvl3pPr>
            <a:lvl4pPr>
              <a:defRPr sz="1200">
                <a:solidFill>
                  <a:srgbClr val="283439"/>
                </a:solidFill>
              </a:defRPr>
            </a:lvl4pPr>
            <a:lvl5pPr>
              <a:defRPr sz="1200">
                <a:solidFill>
                  <a:srgbClr val="28343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8B5D06F-1E09-49F7-A4AC-15B3AF4C3A24}" type="datetimeFigureOut">
              <a:rPr lang="en-GB" smtClean="0"/>
              <a:t>17/01/2017</a:t>
            </a:fld>
            <a:endParaRPr lang="en-GB"/>
          </a:p>
        </p:txBody>
      </p:sp>
      <p:sp>
        <p:nvSpPr>
          <p:cNvPr id="6" name="Slide Number Placeholder 5"/>
          <p:cNvSpPr>
            <a:spLocks noGrp="1"/>
          </p:cNvSpPr>
          <p:nvPr>
            <p:ph type="sldNum" sz="quarter" idx="12"/>
          </p:nvPr>
        </p:nvSpPr>
        <p:spPr/>
        <p:txBody>
          <a:bodyPr/>
          <a:lstStyle/>
          <a:p>
            <a:fld id="{6E0DC666-3FEE-4A33-AF51-EA4908131961}" type="slidenum">
              <a:rPr lang="en-GB" smtClean="0"/>
              <a:t>‹#›</a:t>
            </a:fld>
            <a:endParaRPr lang="en-GB"/>
          </a:p>
        </p:txBody>
      </p:sp>
    </p:spTree>
    <p:extLst>
      <p:ext uri="{BB962C8B-B14F-4D97-AF65-F5344CB8AC3E}">
        <p14:creationId xmlns:p14="http://schemas.microsoft.com/office/powerpoint/2010/main" val="34851923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5D06F-1E09-49F7-A4AC-15B3AF4C3A24}" type="datetimeFigureOut">
              <a:rPr lang="en-GB" smtClean="0"/>
              <a:t>17/01/2017</a:t>
            </a:fld>
            <a:endParaRPr lang="en-GB"/>
          </a:p>
        </p:txBody>
      </p:sp>
      <p:sp>
        <p:nvSpPr>
          <p:cNvPr id="4" name="Slide Number Placeholder 3"/>
          <p:cNvSpPr>
            <a:spLocks noGrp="1"/>
          </p:cNvSpPr>
          <p:nvPr>
            <p:ph type="sldNum" sz="quarter" idx="12"/>
          </p:nvPr>
        </p:nvSpPr>
        <p:spPr/>
        <p:txBody>
          <a:bodyPr/>
          <a:lstStyle/>
          <a:p>
            <a:fld id="{6E0DC666-3FEE-4A33-AF51-EA4908131961}" type="slidenum">
              <a:rPr lang="en-GB" smtClean="0"/>
              <a:t>‹#›</a:t>
            </a:fld>
            <a:endParaRPr lang="en-GB"/>
          </a:p>
        </p:txBody>
      </p:sp>
    </p:spTree>
    <p:extLst>
      <p:ext uri="{BB962C8B-B14F-4D97-AF65-F5344CB8AC3E}">
        <p14:creationId xmlns:p14="http://schemas.microsoft.com/office/powerpoint/2010/main" val="29978270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D3E972-5FBD-461E-95A8-1FE6BE916CF1}" type="slidenum">
              <a:rPr lang="en-US"/>
              <a:pPr>
                <a:defRPr/>
              </a:pPr>
              <a:t>‹#›</a:t>
            </a:fld>
            <a:endParaRPr lang="en-US"/>
          </a:p>
        </p:txBody>
      </p:sp>
    </p:spTree>
    <p:extLst>
      <p:ext uri="{BB962C8B-B14F-4D97-AF65-F5344CB8AC3E}">
        <p14:creationId xmlns:p14="http://schemas.microsoft.com/office/powerpoint/2010/main" val="22918963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5EF15-F717-4618-BCD6-713235BD80F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DAD13-A0FB-4553-A6FB-24A37EC3CA66}" type="slidenum">
              <a:rPr lang="en-US" smtClean="0"/>
              <a:t>‹#›</a:t>
            </a:fld>
            <a:endParaRPr lang="en-US"/>
          </a:p>
        </p:txBody>
      </p:sp>
    </p:spTree>
    <p:extLst>
      <p:ext uri="{BB962C8B-B14F-4D97-AF65-F5344CB8AC3E}">
        <p14:creationId xmlns:p14="http://schemas.microsoft.com/office/powerpoint/2010/main" val="417988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5EF15-F717-4618-BCD6-713235BD80F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DAD13-A0FB-4553-A6FB-24A37EC3CA66}" type="slidenum">
              <a:rPr lang="en-US" smtClean="0"/>
              <a:t>‹#›</a:t>
            </a:fld>
            <a:endParaRPr lang="en-US"/>
          </a:p>
        </p:txBody>
      </p:sp>
    </p:spTree>
    <p:extLst>
      <p:ext uri="{BB962C8B-B14F-4D97-AF65-F5344CB8AC3E}">
        <p14:creationId xmlns:p14="http://schemas.microsoft.com/office/powerpoint/2010/main" val="71332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5EF15-F717-4618-BCD6-713235BD80F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DAD13-A0FB-4553-A6FB-24A37EC3CA66}" type="slidenum">
              <a:rPr lang="en-US" smtClean="0"/>
              <a:t>‹#›</a:t>
            </a:fld>
            <a:endParaRPr lang="en-US"/>
          </a:p>
        </p:txBody>
      </p:sp>
    </p:spTree>
    <p:extLst>
      <p:ext uri="{BB962C8B-B14F-4D97-AF65-F5344CB8AC3E}">
        <p14:creationId xmlns:p14="http://schemas.microsoft.com/office/powerpoint/2010/main" val="511889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2298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343278"/>
            <a:ext cx="8229600" cy="48794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445362"/>
            <a:ext cx="2133600" cy="365125"/>
          </a:xfrm>
          <a:prstGeom prst="rect">
            <a:avLst/>
          </a:prstGeom>
        </p:spPr>
        <p:txBody>
          <a:bodyPr vert="horz" lIns="91440" tIns="45720" rIns="91440" bIns="45720" rtlCol="0" anchor="ctr"/>
          <a:lstStyle>
            <a:lvl1pPr algn="l">
              <a:defRPr sz="1200">
                <a:solidFill>
                  <a:schemeClr val="bg1"/>
                </a:solidFill>
              </a:defRPr>
            </a:lvl1pPr>
          </a:lstStyle>
          <a:p>
            <a:fld id="{18B5D06F-1E09-49F7-A4AC-15B3AF4C3A24}" type="datetimeFigureOut">
              <a:rPr lang="en-GB" smtClean="0"/>
              <a:pPr/>
              <a:t>17/01/2017</a:t>
            </a:fld>
            <a:endParaRPr lang="en-GB" dirty="0"/>
          </a:p>
        </p:txBody>
      </p:sp>
      <p:sp>
        <p:nvSpPr>
          <p:cNvPr id="6" name="Slide Number Placeholder 5"/>
          <p:cNvSpPr>
            <a:spLocks noGrp="1"/>
          </p:cNvSpPr>
          <p:nvPr>
            <p:ph type="sldNum" sz="quarter" idx="4"/>
          </p:nvPr>
        </p:nvSpPr>
        <p:spPr>
          <a:xfrm>
            <a:off x="4402084" y="6445362"/>
            <a:ext cx="445046" cy="365125"/>
          </a:xfrm>
          <a:prstGeom prst="rect">
            <a:avLst/>
          </a:prstGeom>
        </p:spPr>
        <p:txBody>
          <a:bodyPr vert="horz" lIns="91440" tIns="45720" rIns="91440" bIns="45720" rtlCol="0" anchor="ctr"/>
          <a:lstStyle>
            <a:lvl1pPr algn="ctr">
              <a:defRPr sz="1200">
                <a:solidFill>
                  <a:schemeClr val="bg1"/>
                </a:solidFill>
              </a:defRPr>
            </a:lvl1pPr>
          </a:lstStyle>
          <a:p>
            <a:fld id="{6E0DC666-3FEE-4A33-AF51-EA4908131961}" type="slidenum">
              <a:rPr lang="en-GB" smtClean="0"/>
              <a:pPr/>
              <a:t>‹#›</a:t>
            </a:fld>
            <a:endParaRPr lang="en-GB"/>
          </a:p>
        </p:txBody>
      </p:sp>
    </p:spTree>
    <p:extLst>
      <p:ext uri="{BB962C8B-B14F-4D97-AF65-F5344CB8AC3E}">
        <p14:creationId xmlns:p14="http://schemas.microsoft.com/office/powerpoint/2010/main" val="3749502884"/>
      </p:ext>
    </p:extLst>
  </p:cSld>
  <p:clrMap bg1="lt1" tx1="dk1" bg2="lt2" tx2="dk2" accent1="accent1" accent2="accent2" accent3="accent3" accent4="accent4" accent5="accent5" accent6="accent6" hlink="hlink" folHlink="folHlink"/>
  <p:sldLayoutIdLst>
    <p:sldLayoutId id="2147483685" r:id="rId1"/>
    <p:sldLayoutId id="2147483697" r:id="rId2"/>
    <p:sldLayoutId id="2147483698" r:id="rId3"/>
    <p:sldLayoutId id="2147483679" r:id="rId4"/>
    <p:sldLayoutId id="2147483702" r:id="rId5"/>
    <p:sldLayoutId id="2147483707" r:id="rId6"/>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28343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28343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8343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28343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28343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2834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5EF15-F717-4618-BCD6-713235BD80F9}" type="datetimeFigureOut">
              <a:rPr lang="en-US" smtClean="0"/>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DAD13-A0FB-4553-A6FB-24A37EC3CA66}" type="slidenum">
              <a:rPr lang="en-US" smtClean="0"/>
              <a:t>‹#›</a:t>
            </a:fld>
            <a:endParaRPr lang="en-US"/>
          </a:p>
        </p:txBody>
      </p:sp>
    </p:spTree>
    <p:extLst>
      <p:ext uri="{BB962C8B-B14F-4D97-AF65-F5344CB8AC3E}">
        <p14:creationId xmlns:p14="http://schemas.microsoft.com/office/powerpoint/2010/main" val="25510953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tiff"/><Relationship Id="rId5" Type="http://schemas.openxmlformats.org/officeDocument/2006/relationships/image" Target="../media/image35.tiff"/><Relationship Id="rId4" Type="http://schemas.openxmlformats.org/officeDocument/2006/relationships/image" Target="../media/image34.tiff"/></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7" Type="http://schemas.microsoft.com/office/2007/relationships/hdphoto" Target="../media/hdphoto7.wdp"/><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 Id="rId5" Type="http://schemas.microsoft.com/office/2007/relationships/hdphoto" Target="../media/hdphoto8.wdp"/><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tiff"/><Relationship Id="rId1" Type="http://schemas.openxmlformats.org/officeDocument/2006/relationships/slideLayout" Target="../slideLayouts/slideLayout4.xml"/><Relationship Id="rId6" Type="http://schemas.openxmlformats.org/officeDocument/2006/relationships/image" Target="../media/image54.tiff"/><Relationship Id="rId5" Type="http://schemas.openxmlformats.org/officeDocument/2006/relationships/image" Target="../media/image53.tiff"/><Relationship Id="rId4" Type="http://schemas.openxmlformats.org/officeDocument/2006/relationships/image" Target="../media/image52.tiff"/><Relationship Id="rId9" Type="http://schemas.openxmlformats.org/officeDocument/2006/relationships/image" Target="../media/image5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486" y="1424199"/>
            <a:ext cx="8518778" cy="1327094"/>
          </a:xfrm>
        </p:spPr>
        <p:txBody>
          <a:bodyPr anchor="b"/>
          <a:lstStyle/>
          <a:p>
            <a:r>
              <a:rPr lang="en-GB" dirty="0" smtClean="0"/>
              <a:t>Chicopee</a:t>
            </a:r>
            <a:r>
              <a:rPr lang="en-GB" baseline="30000" dirty="0" smtClean="0"/>
              <a:t>®</a:t>
            </a:r>
            <a:r>
              <a:rPr lang="en-GB" dirty="0" smtClean="0"/>
              <a:t> </a:t>
            </a:r>
            <a:r>
              <a:rPr lang="en-GB" dirty="0" err="1" smtClean="0"/>
              <a:t>Floorcare</a:t>
            </a:r>
            <a:r>
              <a:rPr lang="en-GB" dirty="0" smtClean="0"/>
              <a:t> Launch</a:t>
            </a:r>
            <a:endParaRPr lang="en-GB" dirty="0"/>
          </a:p>
        </p:txBody>
      </p:sp>
      <p:sp>
        <p:nvSpPr>
          <p:cNvPr id="3" name="Subtitle 2"/>
          <p:cNvSpPr>
            <a:spLocks noGrp="1"/>
          </p:cNvSpPr>
          <p:nvPr>
            <p:ph type="subTitle" idx="1"/>
          </p:nvPr>
        </p:nvSpPr>
        <p:spPr/>
        <p:txBody>
          <a:bodyPr/>
          <a:lstStyle/>
          <a:p>
            <a:r>
              <a:rPr lang="en-GB" dirty="0" smtClean="0"/>
              <a:t> May 2016</a:t>
            </a:r>
            <a:endParaRPr lang="en-GB" dirty="0"/>
          </a:p>
        </p:txBody>
      </p:sp>
      <p:pic>
        <p:nvPicPr>
          <p:cNvPr id="5" name="Picture 4" descr="Berry Plastics Corporation"/>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39359" y="367970"/>
            <a:ext cx="839722" cy="244417"/>
          </a:xfrm>
          <a:prstGeom prst="rect">
            <a:avLst/>
          </a:prstGeom>
          <a:noFill/>
          <a:ln>
            <a:noFill/>
          </a:ln>
        </p:spPr>
      </p:pic>
      <p:sp>
        <p:nvSpPr>
          <p:cNvPr id="6" name="TextBox 5"/>
          <p:cNvSpPr txBox="1"/>
          <p:nvPr/>
        </p:nvSpPr>
        <p:spPr>
          <a:xfrm>
            <a:off x="8089443" y="140544"/>
            <a:ext cx="944228" cy="261610"/>
          </a:xfrm>
          <a:prstGeom prst="rect">
            <a:avLst/>
          </a:prstGeom>
          <a:noFill/>
        </p:spPr>
        <p:txBody>
          <a:bodyPr wrap="square" rtlCol="0">
            <a:spAutoFit/>
          </a:bodyPr>
          <a:lstStyle/>
          <a:p>
            <a:r>
              <a:rPr lang="en-GB" sz="1100" dirty="0" smtClean="0">
                <a:latin typeface="Arial Narrow" panose="020B0606020202030204" pitchFamily="34" charset="0"/>
              </a:rPr>
              <a:t>a brand of</a:t>
            </a:r>
            <a:endParaRPr lang="en-GB" sz="1100" dirty="0">
              <a:latin typeface="Arial Narrow" panose="020B0606020202030204" pitchFamily="34" charset="0"/>
            </a:endParaRPr>
          </a:p>
        </p:txBody>
      </p:sp>
    </p:spTree>
    <p:extLst>
      <p:ext uri="{BB962C8B-B14F-4D97-AF65-F5344CB8AC3E}">
        <p14:creationId xmlns:p14="http://schemas.microsoft.com/office/powerpoint/2010/main" val="749288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0479" y="283299"/>
            <a:ext cx="1513866" cy="377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Chicopee Fluid Mop System</a:t>
            </a:r>
            <a:endParaRPr lang="en-GB" dirty="0"/>
          </a:p>
        </p:txBody>
      </p:sp>
      <p:pic>
        <p:nvPicPr>
          <p:cNvPr id="4"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873962" y="4180788"/>
            <a:ext cx="2122621" cy="163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a:xfrm>
            <a:off x="457200" y="1099671"/>
            <a:ext cx="6687002" cy="493467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rgbClr val="28343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rgbClr val="28343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rgbClr val="28343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rgbClr val="28343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2834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smtClean="0"/>
              <a:t>The  </a:t>
            </a:r>
            <a:r>
              <a:rPr lang="en-GB" sz="1800" b="1" dirty="0" smtClean="0"/>
              <a:t>ONLY</a:t>
            </a:r>
            <a:r>
              <a:rPr lang="en-GB" sz="1800" dirty="0" smtClean="0"/>
              <a:t> Fluid mop system designed for short term use disposable microfibre mops!</a:t>
            </a:r>
          </a:p>
          <a:p>
            <a:pPr marL="0" indent="0">
              <a:buNone/>
            </a:pPr>
            <a:endParaRPr lang="en-GB" sz="1050" dirty="0" smtClean="0"/>
          </a:p>
          <a:p>
            <a:pPr marL="0" indent="0">
              <a:buNone/>
            </a:pPr>
            <a:r>
              <a:rPr lang="en-GB" sz="1800" dirty="0" smtClean="0"/>
              <a:t>Why does this matter?</a:t>
            </a:r>
          </a:p>
          <a:p>
            <a:r>
              <a:rPr lang="en-GB" sz="1400" dirty="0" smtClean="0"/>
              <a:t>Many sectors are now switching to disposable microfibre products for floor mopping, but all other fluid mopping tools are designed for washable </a:t>
            </a:r>
            <a:r>
              <a:rPr lang="en-GB" sz="1400" dirty="0" err="1" smtClean="0"/>
              <a:t>microfibe</a:t>
            </a:r>
            <a:r>
              <a:rPr lang="en-GB" sz="1400" dirty="0" smtClean="0"/>
              <a:t> pads</a:t>
            </a:r>
            <a:endParaRPr lang="en-GB" sz="1200" dirty="0" smtClean="0"/>
          </a:p>
          <a:p>
            <a:pPr marL="0" indent="0">
              <a:buNone/>
            </a:pPr>
            <a:endParaRPr lang="en-GB" sz="1050" dirty="0" smtClean="0"/>
          </a:p>
          <a:p>
            <a:pPr marL="0" indent="0">
              <a:buNone/>
            </a:pPr>
            <a:r>
              <a:rPr lang="en-GB" sz="1800" dirty="0" smtClean="0"/>
              <a:t>Why is that a problem?</a:t>
            </a:r>
          </a:p>
          <a:p>
            <a:r>
              <a:rPr lang="en-GB" sz="1400" dirty="0" smtClean="0"/>
              <a:t>Disposable microfibre products are designed to be much lighter and more “disposable” than traditional microfibre washable pads. This can be achieved by carry the fluid in the mopping tool, rather than saturating the mop itself</a:t>
            </a:r>
          </a:p>
          <a:p>
            <a:r>
              <a:rPr lang="en-GB" sz="1400" dirty="0" smtClean="0"/>
              <a:t>The problem with this is that disposable microfibre mops feel very thin and flat, and when mopping don’t provide cushioning, so it can feel uncomfortable for the user and not be as effective</a:t>
            </a:r>
          </a:p>
          <a:p>
            <a:endParaRPr lang="en-GB" sz="1400" dirty="0"/>
          </a:p>
          <a:p>
            <a:pPr marL="0" indent="0">
              <a:buNone/>
            </a:pPr>
            <a:r>
              <a:rPr lang="en-GB" sz="1800" dirty="0" smtClean="0"/>
              <a:t>How is the Chicopee system different?</a:t>
            </a:r>
            <a:endParaRPr lang="en-GB" sz="1800" dirty="0"/>
          </a:p>
          <a:p>
            <a:r>
              <a:rPr lang="en-GB" sz="1400" dirty="0" smtClean="0"/>
              <a:t>Our Chicopee® Fluid mopping system is designed ONLY for disposable microfibre mops, therefore we engineered a soft foam base to provide cushioning and created a 3.5’ angle on the base of the mop to allow dirt and debris into the centre of the disposable mop</a:t>
            </a:r>
            <a:endParaRPr lang="en-GB" sz="1400" dirty="0"/>
          </a:p>
          <a:p>
            <a:endParaRPr lang="en-GB" sz="1200" dirty="0" smtClean="0"/>
          </a:p>
        </p:txBody>
      </p:sp>
    </p:spTree>
    <p:extLst>
      <p:ext uri="{BB962C8B-B14F-4D97-AF65-F5344CB8AC3E}">
        <p14:creationId xmlns:p14="http://schemas.microsoft.com/office/powerpoint/2010/main" val="2391511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r="21137"/>
          <a:stretch/>
        </p:blipFill>
        <p:spPr>
          <a:xfrm>
            <a:off x="803305" y="2488990"/>
            <a:ext cx="6407986" cy="3667869"/>
          </a:xfrm>
          <a:prstGeom prst="rect">
            <a:avLst/>
          </a:prstGeom>
        </p:spPr>
      </p:pic>
      <p:sp>
        <p:nvSpPr>
          <p:cNvPr id="4" name="Title 3"/>
          <p:cNvSpPr>
            <a:spLocks noGrp="1"/>
          </p:cNvSpPr>
          <p:nvPr>
            <p:ph type="title"/>
          </p:nvPr>
        </p:nvSpPr>
        <p:spPr/>
        <p:txBody>
          <a:bodyPr/>
          <a:lstStyle/>
          <a:p>
            <a:r>
              <a:rPr lang="en-GB" dirty="0"/>
              <a:t>Ergonomic Cleaning Tools</a:t>
            </a:r>
          </a:p>
        </p:txBody>
      </p:sp>
      <p:sp>
        <p:nvSpPr>
          <p:cNvPr id="3" name="Rectangle 2"/>
          <p:cNvSpPr/>
          <p:nvPr/>
        </p:nvSpPr>
        <p:spPr>
          <a:xfrm>
            <a:off x="482837" y="995320"/>
            <a:ext cx="6728454" cy="1354217"/>
          </a:xfrm>
          <a:prstGeom prst="rect">
            <a:avLst/>
          </a:prstGeom>
        </p:spPr>
        <p:txBody>
          <a:bodyPr wrap="square">
            <a:spAutoFit/>
          </a:bodyPr>
          <a:lstStyle/>
          <a:p>
            <a:pPr marL="285750" indent="-285750">
              <a:buFont typeface="Arial" panose="020B0604020202020204" pitchFamily="34" charset="0"/>
              <a:buChar char="•"/>
            </a:pPr>
            <a:r>
              <a:rPr lang="en-GB" sz="1600" dirty="0"/>
              <a:t>Removable reservoir for easy and fast </a:t>
            </a:r>
            <a:r>
              <a:rPr lang="en-GB" sz="1600" dirty="0" smtClean="0"/>
              <a:t>refilling</a:t>
            </a:r>
          </a:p>
          <a:p>
            <a:pPr marL="285750" indent="-285750">
              <a:buFont typeface="Arial" panose="020B0604020202020204" pitchFamily="34" charset="0"/>
              <a:buChar char="•"/>
            </a:pPr>
            <a:endParaRPr lang="en-GB" sz="600" dirty="0"/>
          </a:p>
          <a:p>
            <a:pPr marL="285750" indent="-285750">
              <a:buFont typeface="Arial" panose="020B0604020202020204" pitchFamily="34" charset="0"/>
              <a:buChar char="•"/>
            </a:pPr>
            <a:r>
              <a:rPr lang="en-GB" sz="1600" dirty="0" smtClean="0"/>
              <a:t>Bumper </a:t>
            </a:r>
            <a:r>
              <a:rPr lang="en-GB" sz="1600" dirty="0"/>
              <a:t>at the edge of mop to reduce marks on </a:t>
            </a:r>
            <a:r>
              <a:rPr lang="en-GB" sz="1600" dirty="0" smtClean="0"/>
              <a:t>walls</a:t>
            </a:r>
          </a:p>
          <a:p>
            <a:pPr marL="285750" indent="-285750">
              <a:buFont typeface="Arial" panose="020B0604020202020204" pitchFamily="34" charset="0"/>
              <a:buChar char="•"/>
            </a:pPr>
            <a:endParaRPr lang="en-GB" sz="600" dirty="0"/>
          </a:p>
          <a:p>
            <a:pPr marL="285750" indent="-285750">
              <a:buFont typeface="Arial" panose="020B0604020202020204" pitchFamily="34" charset="0"/>
              <a:buChar char="•"/>
            </a:pPr>
            <a:r>
              <a:rPr lang="en-GB" sz="1600" dirty="0" smtClean="0"/>
              <a:t>Easy </a:t>
            </a:r>
            <a:r>
              <a:rPr lang="en-GB" sz="1600" dirty="0"/>
              <a:t>to clean &amp; replaceable mop head for highest hygiene </a:t>
            </a:r>
            <a:r>
              <a:rPr lang="en-GB" sz="1600" dirty="0" smtClean="0"/>
              <a:t>standards</a:t>
            </a:r>
          </a:p>
          <a:p>
            <a:pPr marL="285750" indent="-285750">
              <a:buFont typeface="Arial" panose="020B0604020202020204" pitchFamily="34" charset="0"/>
              <a:buChar char="•"/>
            </a:pPr>
            <a:endParaRPr lang="en-GB" sz="600" dirty="0" smtClean="0"/>
          </a:p>
          <a:p>
            <a:pPr marL="285750" indent="-285750">
              <a:buFont typeface="Arial" panose="020B0604020202020204" pitchFamily="34" charset="0"/>
              <a:buChar char="•"/>
            </a:pPr>
            <a:r>
              <a:rPr lang="en-GB" sz="1600" dirty="0" smtClean="0"/>
              <a:t>Replaceable caps for the fluid reservoir for easy colour coding</a:t>
            </a:r>
            <a:endParaRPr lang="en-GB" sz="1600" dirty="0"/>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11291" y="965670"/>
            <a:ext cx="1722434" cy="42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6519568" y="2041980"/>
            <a:ext cx="578152" cy="579554"/>
            <a:chOff x="5417279" y="2460328"/>
            <a:chExt cx="1598783" cy="1607036"/>
          </a:xfrm>
        </p:grpSpPr>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17279" y="3227132"/>
              <a:ext cx="838200" cy="840232"/>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19497" y="3125925"/>
              <a:ext cx="896565" cy="941439"/>
            </a:xfrm>
            <a:prstGeom prst="rect">
              <a:avLst/>
            </a:prstGeom>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75960" y="2460328"/>
              <a:ext cx="853440" cy="1013127"/>
            </a:xfrm>
            <a:prstGeom prst="rect">
              <a:avLst/>
            </a:prstGeom>
          </p:spPr>
        </p:pic>
      </p:grpSp>
    </p:spTree>
    <p:extLst>
      <p:ext uri="{BB962C8B-B14F-4D97-AF65-F5344CB8AC3E}">
        <p14:creationId xmlns:p14="http://schemas.microsoft.com/office/powerpoint/2010/main" val="3159801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Chicopee Fluid System – Built to last</a:t>
            </a:r>
            <a:endParaRPr lang="en-GB" dirty="0"/>
          </a:p>
        </p:txBody>
      </p:sp>
      <p:pic>
        <p:nvPicPr>
          <p:cNvPr id="102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9767"/>
          <a:stretch/>
        </p:blipFill>
        <p:spPr bwMode="auto">
          <a:xfrm>
            <a:off x="568295" y="995320"/>
            <a:ext cx="6547163" cy="314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rubbermaid Pul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9218" y="4358349"/>
            <a:ext cx="1463400" cy="195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a:ext>
            </a:extLst>
          </a:blip>
          <a:srcRect l="29827" r="33482"/>
          <a:stretch/>
        </p:blipFill>
        <p:spPr bwMode="auto">
          <a:xfrm>
            <a:off x="4505408" y="4289980"/>
            <a:ext cx="758800" cy="206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14308" y="4229261"/>
            <a:ext cx="732815" cy="69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931150" y="4465360"/>
            <a:ext cx="1804027" cy="171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Related image"/>
          <p:cNvPicPr>
            <a:picLocks noChangeAspect="1" noChangeArrowheads="1"/>
          </p:cNvPicPr>
          <p:nvPr/>
        </p:nvPicPr>
        <p:blipFill rotWithShape="1">
          <a:blip r:embed="rId7">
            <a:extLst>
              <a:ext uri="{28A0092B-C50C-407E-A947-70E740481C1C}">
                <a14:useLocalDpi xmlns:a14="http://schemas.microsoft.com/office/drawing/2010/main"/>
              </a:ext>
            </a:extLst>
          </a:blip>
          <a:srcRect l="25677" r="34961"/>
          <a:stretch/>
        </p:blipFill>
        <p:spPr bwMode="auto">
          <a:xfrm>
            <a:off x="6317526" y="4251171"/>
            <a:ext cx="803488" cy="204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97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3933" y="1603949"/>
            <a:ext cx="8686800" cy="3802632"/>
          </a:xfrm>
          <a:prstGeom prst="rect">
            <a:avLst/>
          </a:prstGeom>
        </p:spPr>
      </p:pic>
      <p:sp>
        <p:nvSpPr>
          <p:cNvPr id="4" name="Title 3"/>
          <p:cNvSpPr>
            <a:spLocks noGrp="1"/>
          </p:cNvSpPr>
          <p:nvPr>
            <p:ph type="title"/>
          </p:nvPr>
        </p:nvSpPr>
        <p:spPr/>
        <p:txBody>
          <a:bodyPr/>
          <a:lstStyle/>
          <a:p>
            <a:r>
              <a:rPr lang="en-GB" dirty="0"/>
              <a:t>Hygienic Wet </a:t>
            </a:r>
            <a:r>
              <a:rPr lang="en-GB" dirty="0" smtClean="0"/>
              <a:t>Mopping</a:t>
            </a:r>
            <a:endParaRPr lang="en-GB" dirty="0"/>
          </a:p>
        </p:txBody>
      </p:sp>
      <p:sp>
        <p:nvSpPr>
          <p:cNvPr id="5" name="Content Placeholder 4"/>
          <p:cNvSpPr>
            <a:spLocks noGrp="1"/>
          </p:cNvSpPr>
          <p:nvPr>
            <p:ph idx="1"/>
          </p:nvPr>
        </p:nvSpPr>
        <p:spPr>
          <a:xfrm>
            <a:off x="457200" y="962875"/>
            <a:ext cx="8229600" cy="487246"/>
          </a:xfrm>
        </p:spPr>
        <p:txBody>
          <a:bodyPr/>
          <a:lstStyle/>
          <a:p>
            <a:pPr marL="0" indent="0">
              <a:buNone/>
            </a:pPr>
            <a:r>
              <a:rPr lang="en-GB" dirty="0">
                <a:solidFill>
                  <a:srgbClr val="80A42F"/>
                </a:solidFill>
              </a:rPr>
              <a:t>Short term use </a:t>
            </a:r>
            <a:r>
              <a:rPr lang="en-GB" dirty="0" err="1">
                <a:solidFill>
                  <a:srgbClr val="80A42F"/>
                </a:solidFill>
              </a:rPr>
              <a:t>microﬁbre</a:t>
            </a:r>
            <a:r>
              <a:rPr lang="en-GB" dirty="0">
                <a:solidFill>
                  <a:srgbClr val="80A42F"/>
                </a:solidFill>
              </a:rPr>
              <a:t> mops, for disposal after use </a:t>
            </a:r>
          </a:p>
        </p:txBody>
      </p:sp>
      <p:pic>
        <p:nvPicPr>
          <p:cNvPr id="6" name="Picture 5" descr="C:\Users\rossen\Desktop\Microfibre Floor Mops\Pack shots\MicrofibreMopLight.jpg"/>
          <p:cNvPicPr/>
          <p:nvPr/>
        </p:nvPicPr>
        <p:blipFill rotWithShape="1">
          <a:blip r:embed="rId3" cstate="screen">
            <a:extLst>
              <a:ext uri="{28A0092B-C50C-407E-A947-70E740481C1C}">
                <a14:useLocalDpi xmlns:a14="http://schemas.microsoft.com/office/drawing/2010/main"/>
              </a:ext>
            </a:extLst>
          </a:blip>
          <a:srcRect l="13853" t="12705" r="10114" b="15574"/>
          <a:stretch/>
        </p:blipFill>
        <p:spPr bwMode="auto">
          <a:xfrm>
            <a:off x="1992275" y="5174735"/>
            <a:ext cx="1467283" cy="1124383"/>
          </a:xfrm>
          <a:prstGeom prst="rect">
            <a:avLst/>
          </a:prstGeom>
          <a:noFill/>
          <a:ln>
            <a:noFill/>
          </a:ln>
          <a:extLst>
            <a:ext uri="{53640926-AAD7-44D8-BBD7-CCE9431645EC}">
              <a14:shadowObscured xmlns:a14="http://schemas.microsoft.com/office/drawing/2010/main"/>
            </a:ext>
          </a:extLst>
        </p:spPr>
      </p:pic>
      <p:pic>
        <p:nvPicPr>
          <p:cNvPr id="7" name="Picture 6" descr="C:\Users\rossen\Desktop\Microfibre Floor Mops\Pack shots\MicrofibreMopEconomy.jpg"/>
          <p:cNvPicPr/>
          <p:nvPr/>
        </p:nvPicPr>
        <p:blipFill rotWithShape="1">
          <a:blip r:embed="rId4" cstate="screen">
            <a:extLst>
              <a:ext uri="{28A0092B-C50C-407E-A947-70E740481C1C}">
                <a14:useLocalDpi xmlns:a14="http://schemas.microsoft.com/office/drawing/2010/main"/>
              </a:ext>
            </a:extLst>
          </a:blip>
          <a:srcRect l="9104" t="8485" r="8502" b="15757"/>
          <a:stretch/>
        </p:blipFill>
        <p:spPr bwMode="auto">
          <a:xfrm>
            <a:off x="3499582" y="5229936"/>
            <a:ext cx="1456575" cy="101398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290557" y="1603949"/>
            <a:ext cx="3725966" cy="2629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7939" y="1457168"/>
            <a:ext cx="3063667" cy="277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 contrast="6000"/>
                    </a14:imgEffect>
                  </a14:imgLayer>
                </a14:imgProps>
              </a:ext>
              <a:ext uri="{28A0092B-C50C-407E-A947-70E740481C1C}">
                <a14:useLocalDpi xmlns:a14="http://schemas.microsoft.com/office/drawing/2010/main"/>
              </a:ext>
            </a:extLst>
          </a:blip>
          <a:srcRect r="55010" b="33147"/>
          <a:stretch/>
        </p:blipFill>
        <p:spPr>
          <a:xfrm>
            <a:off x="364700" y="5312671"/>
            <a:ext cx="1370097" cy="891214"/>
          </a:xfrm>
          <a:prstGeom prst="rect">
            <a:avLst/>
          </a:prstGeom>
        </p:spPr>
      </p:pic>
    </p:spTree>
    <p:extLst>
      <p:ext uri="{BB962C8B-B14F-4D97-AF65-F5344CB8AC3E}">
        <p14:creationId xmlns:p14="http://schemas.microsoft.com/office/powerpoint/2010/main" val="3815851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Chicopee® Microfibre Mop Super</a:t>
            </a:r>
            <a:endParaRPr lang="en-GB" dirty="0"/>
          </a:p>
        </p:txBody>
      </p:sp>
      <p:sp>
        <p:nvSpPr>
          <p:cNvPr id="3" name="Content Placeholder 2"/>
          <p:cNvSpPr>
            <a:spLocks noGrp="1"/>
          </p:cNvSpPr>
          <p:nvPr>
            <p:ph idx="1"/>
          </p:nvPr>
        </p:nvSpPr>
        <p:spPr>
          <a:xfrm>
            <a:off x="457200" y="911598"/>
            <a:ext cx="8229600" cy="906062"/>
          </a:xfrm>
        </p:spPr>
        <p:txBody>
          <a:bodyPr>
            <a:normAutofit fontScale="92500" lnSpcReduction="10000"/>
          </a:bodyPr>
          <a:lstStyle/>
          <a:p>
            <a:r>
              <a:rPr lang="en-GB" sz="1800" dirty="0" smtClean="0"/>
              <a:t>Premium 25m2, delivered dry for pre impregnation on site</a:t>
            </a:r>
          </a:p>
          <a:p>
            <a:r>
              <a:rPr lang="en-GB" sz="1800" dirty="0" smtClean="0"/>
              <a:t>Matches traditional </a:t>
            </a:r>
            <a:r>
              <a:rPr lang="en-GB" sz="1800" dirty="0" err="1" smtClean="0"/>
              <a:t>wovens</a:t>
            </a:r>
            <a:r>
              <a:rPr lang="en-GB" sz="1800" dirty="0" smtClean="0"/>
              <a:t> for cleaning area</a:t>
            </a:r>
          </a:p>
          <a:p>
            <a:r>
              <a:rPr lang="en-GB" sz="1800" dirty="0" smtClean="0"/>
              <a:t>Can be used as a absorbent pad for spillages and drying</a:t>
            </a:r>
            <a:endParaRPr lang="en-GB" sz="1800" dirty="0"/>
          </a:p>
        </p:txBody>
      </p:sp>
      <p:sp>
        <p:nvSpPr>
          <p:cNvPr id="4" name="Title 1"/>
          <p:cNvSpPr txBox="1">
            <a:spLocks/>
          </p:cNvSpPr>
          <p:nvPr/>
        </p:nvSpPr>
        <p:spPr>
          <a:xfrm>
            <a:off x="457200" y="2317281"/>
            <a:ext cx="8229600" cy="72068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283439"/>
                </a:solidFill>
                <a:latin typeface="+mj-lt"/>
                <a:ea typeface="+mj-ea"/>
                <a:cs typeface="+mj-cs"/>
              </a:defRPr>
            </a:lvl1pPr>
          </a:lstStyle>
          <a:p>
            <a:r>
              <a:rPr lang="en-GB" dirty="0" smtClean="0"/>
              <a:t>Chicopee® Microfibre Mop Light</a:t>
            </a:r>
            <a:endParaRPr lang="en-GB" dirty="0"/>
          </a:p>
        </p:txBody>
      </p:sp>
      <p:sp>
        <p:nvSpPr>
          <p:cNvPr id="5" name="Content Placeholder 2"/>
          <p:cNvSpPr txBox="1">
            <a:spLocks/>
          </p:cNvSpPr>
          <p:nvPr/>
        </p:nvSpPr>
        <p:spPr>
          <a:xfrm>
            <a:off x="457200" y="2988425"/>
            <a:ext cx="8229600" cy="50094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rgbClr val="28343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rgbClr val="28343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rgbClr val="28343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rgbClr val="28343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2834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t>Designed for use with the Fluid mopping </a:t>
            </a:r>
            <a:r>
              <a:rPr lang="en-GB" sz="1800" dirty="0" smtClean="0"/>
              <a:t>system</a:t>
            </a:r>
          </a:p>
          <a:p>
            <a:r>
              <a:rPr lang="en-GB" sz="1800" dirty="0" smtClean="0"/>
              <a:t>Deep channels for capturing dirt and debris, perforated pack</a:t>
            </a:r>
            <a:endParaRPr lang="en-GB" sz="1800" dirty="0"/>
          </a:p>
          <a:p>
            <a:r>
              <a:rPr lang="en-GB" sz="1800" dirty="0" smtClean="0"/>
              <a:t>75m2 </a:t>
            </a:r>
            <a:r>
              <a:rPr lang="en-GB" sz="1800" dirty="0"/>
              <a:t>cleaning ability</a:t>
            </a:r>
          </a:p>
        </p:txBody>
      </p:sp>
      <p:sp>
        <p:nvSpPr>
          <p:cNvPr id="6" name="Title 1"/>
          <p:cNvSpPr txBox="1">
            <a:spLocks/>
          </p:cNvSpPr>
          <p:nvPr/>
        </p:nvSpPr>
        <p:spPr>
          <a:xfrm>
            <a:off x="457200" y="4398768"/>
            <a:ext cx="8229600" cy="72068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283439"/>
                </a:solidFill>
                <a:latin typeface="+mj-lt"/>
                <a:ea typeface="+mj-ea"/>
                <a:cs typeface="+mj-cs"/>
              </a:defRPr>
            </a:lvl1pPr>
          </a:lstStyle>
          <a:p>
            <a:r>
              <a:rPr lang="en-GB" smtClean="0"/>
              <a:t>Chicopee® Microfibre Mop Economy</a:t>
            </a:r>
            <a:endParaRPr lang="en-GB" dirty="0"/>
          </a:p>
        </p:txBody>
      </p:sp>
      <p:sp>
        <p:nvSpPr>
          <p:cNvPr id="7" name="Content Placeholder 2"/>
          <p:cNvSpPr txBox="1">
            <a:spLocks/>
          </p:cNvSpPr>
          <p:nvPr/>
        </p:nvSpPr>
        <p:spPr>
          <a:xfrm>
            <a:off x="457200" y="5044274"/>
            <a:ext cx="8229600" cy="50094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rgbClr val="28343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rgbClr val="28343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rgbClr val="28343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rgbClr val="28343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2834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smtClean="0"/>
              <a:t>Designed for use with the Fluid mopping system</a:t>
            </a:r>
          </a:p>
          <a:p>
            <a:r>
              <a:rPr lang="en-GB" sz="1800" dirty="0" smtClean="0"/>
              <a:t>Lightweight product for high hygiene areas, perforated pack</a:t>
            </a:r>
          </a:p>
          <a:p>
            <a:r>
              <a:rPr lang="en-GB" sz="1800" dirty="0" smtClean="0"/>
              <a:t>50m2 cleaning ability</a:t>
            </a:r>
            <a:endParaRPr lang="en-GB" sz="1800" dirty="0"/>
          </a:p>
        </p:txBody>
      </p:sp>
      <p:pic>
        <p:nvPicPr>
          <p:cNvPr id="10" name="Picture 9" descr="C:\Users\rossen\Desktop\Microfibre Floor Mops\Pack shots\MicrofibreMopLight.jpg"/>
          <p:cNvPicPr/>
          <p:nvPr/>
        </p:nvPicPr>
        <p:blipFill rotWithShape="1">
          <a:blip r:embed="rId2" cstate="screen">
            <a:extLst>
              <a:ext uri="{28A0092B-C50C-407E-A947-70E740481C1C}">
                <a14:useLocalDpi xmlns:a14="http://schemas.microsoft.com/office/drawing/2010/main"/>
              </a:ext>
            </a:extLst>
          </a:blip>
          <a:srcRect l="13853" t="12705" r="10114" b="15574"/>
          <a:stretch/>
        </p:blipFill>
        <p:spPr bwMode="auto">
          <a:xfrm>
            <a:off x="7219517" y="2677622"/>
            <a:ext cx="1467283" cy="1124383"/>
          </a:xfrm>
          <a:prstGeom prst="rect">
            <a:avLst/>
          </a:prstGeom>
          <a:noFill/>
          <a:ln>
            <a:noFill/>
          </a:ln>
          <a:extLst>
            <a:ext uri="{53640926-AAD7-44D8-BBD7-CCE9431645EC}">
              <a14:shadowObscured xmlns:a14="http://schemas.microsoft.com/office/drawing/2010/main"/>
            </a:ext>
          </a:extLst>
        </p:spPr>
      </p:pic>
      <p:pic>
        <p:nvPicPr>
          <p:cNvPr id="11" name="Picture 10" descr="C:\Users\rossen\Desktop\Microfibre Floor Mops\Pack shots\MicrofibreMopEconomy.jpg"/>
          <p:cNvPicPr/>
          <p:nvPr/>
        </p:nvPicPr>
        <p:blipFill rotWithShape="1">
          <a:blip r:embed="rId3" cstate="screen">
            <a:extLst>
              <a:ext uri="{28A0092B-C50C-407E-A947-70E740481C1C}">
                <a14:useLocalDpi xmlns:a14="http://schemas.microsoft.com/office/drawing/2010/main"/>
              </a:ext>
            </a:extLst>
          </a:blip>
          <a:srcRect l="9104" t="8485" r="8502" b="15757"/>
          <a:stretch/>
        </p:blipFill>
        <p:spPr bwMode="auto">
          <a:xfrm>
            <a:off x="7088816" y="4733842"/>
            <a:ext cx="1456575" cy="1013980"/>
          </a:xfrm>
          <a:prstGeom prst="rect">
            <a:avLst/>
          </a:prstGeom>
          <a:noFill/>
          <a:ln>
            <a:noFill/>
          </a:ln>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 contrast="6000"/>
                    </a14:imgEffect>
                  </a14:imgLayer>
                </a14:imgProps>
              </a:ext>
              <a:ext uri="{28A0092B-C50C-407E-A947-70E740481C1C}">
                <a14:useLocalDpi xmlns:a14="http://schemas.microsoft.com/office/drawing/2010/main"/>
              </a:ext>
            </a:extLst>
          </a:blip>
          <a:srcRect r="55010" b="33147"/>
          <a:stretch/>
        </p:blipFill>
        <p:spPr>
          <a:xfrm>
            <a:off x="7111477" y="1321785"/>
            <a:ext cx="1370097" cy="891214"/>
          </a:xfrm>
          <a:prstGeom prst="rect">
            <a:avLst/>
          </a:prstGeom>
        </p:spPr>
      </p:pic>
    </p:spTree>
    <p:extLst>
      <p:ext uri="{BB962C8B-B14F-4D97-AF65-F5344CB8AC3E}">
        <p14:creationId xmlns:p14="http://schemas.microsoft.com/office/powerpoint/2010/main" val="3759250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466" y="1694993"/>
            <a:ext cx="8839204" cy="3990086"/>
          </a:xfrm>
          <a:prstGeom prst="rect">
            <a:avLst/>
          </a:prstGeom>
        </p:spPr>
      </p:pic>
      <p:sp>
        <p:nvSpPr>
          <p:cNvPr id="4" name="Title 3"/>
          <p:cNvSpPr>
            <a:spLocks noGrp="1"/>
          </p:cNvSpPr>
          <p:nvPr>
            <p:ph type="title"/>
          </p:nvPr>
        </p:nvSpPr>
        <p:spPr/>
        <p:txBody>
          <a:bodyPr/>
          <a:lstStyle/>
          <a:p>
            <a:r>
              <a:rPr lang="en-GB" dirty="0" smtClean="0"/>
              <a:t>Surface Cleaning - Microfibre </a:t>
            </a:r>
            <a:r>
              <a:rPr lang="en-GB" dirty="0"/>
              <a:t>Light</a:t>
            </a:r>
          </a:p>
        </p:txBody>
      </p:sp>
      <p:sp>
        <p:nvSpPr>
          <p:cNvPr id="5" name="Content Placeholder 4"/>
          <p:cNvSpPr>
            <a:spLocks noGrp="1"/>
          </p:cNvSpPr>
          <p:nvPr>
            <p:ph idx="1"/>
          </p:nvPr>
        </p:nvSpPr>
        <p:spPr>
          <a:xfrm>
            <a:off x="457200" y="1116703"/>
            <a:ext cx="8229600" cy="487246"/>
          </a:xfrm>
        </p:spPr>
        <p:txBody>
          <a:bodyPr/>
          <a:lstStyle/>
          <a:p>
            <a:pPr marL="0" indent="0">
              <a:buNone/>
            </a:pPr>
            <a:r>
              <a:rPr lang="en-GB" dirty="0">
                <a:solidFill>
                  <a:srgbClr val="80A42F"/>
                </a:solidFill>
              </a:rPr>
              <a:t>Superior cleaning with 99.99% microbe removal</a:t>
            </a:r>
          </a:p>
        </p:txBody>
      </p:sp>
    </p:spTree>
    <p:extLst>
      <p:ext uri="{BB962C8B-B14F-4D97-AF65-F5344CB8AC3E}">
        <p14:creationId xmlns:p14="http://schemas.microsoft.com/office/powerpoint/2010/main" val="2177401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Chicopee Dusting Mop - Extendable</a:t>
            </a:r>
            <a:endParaRPr lang="en-GB" dirty="0"/>
          </a:p>
        </p:txBody>
      </p:sp>
      <p:sp>
        <p:nvSpPr>
          <p:cNvPr id="3" name="Content Placeholder 2"/>
          <p:cNvSpPr>
            <a:spLocks noGrp="1"/>
          </p:cNvSpPr>
          <p:nvPr>
            <p:ph idx="1"/>
          </p:nvPr>
        </p:nvSpPr>
        <p:spPr>
          <a:xfrm>
            <a:off x="457200" y="1116702"/>
            <a:ext cx="3448228" cy="5009462"/>
          </a:xfrm>
        </p:spPr>
        <p:txBody>
          <a:bodyPr>
            <a:normAutofit/>
          </a:bodyPr>
          <a:lstStyle/>
          <a:p>
            <a:pPr marL="0" indent="0">
              <a:buNone/>
            </a:pPr>
            <a:r>
              <a:rPr lang="en-GB" sz="1800" dirty="0" smtClean="0"/>
              <a:t>Extendable handle for flexibility to change size depending on height of user</a:t>
            </a:r>
            <a:endParaRPr lang="en-GB" sz="1800" dirty="0"/>
          </a:p>
        </p:txBody>
      </p:sp>
      <p:sp>
        <p:nvSpPr>
          <p:cNvPr id="6" name="TextBox 5"/>
          <p:cNvSpPr txBox="1"/>
          <p:nvPr/>
        </p:nvSpPr>
        <p:spPr>
          <a:xfrm>
            <a:off x="457200" y="2296495"/>
            <a:ext cx="2156265" cy="584775"/>
          </a:xfrm>
          <a:prstGeom prst="rect">
            <a:avLst/>
          </a:prstGeom>
          <a:noFill/>
        </p:spPr>
        <p:txBody>
          <a:bodyPr wrap="square" rtlCol="0">
            <a:spAutoFit/>
          </a:bodyPr>
          <a:lstStyle/>
          <a:p>
            <a:r>
              <a:rPr lang="en-US" sz="1600" dirty="0" smtClean="0"/>
              <a:t>Innovative new collar lock for color coding. </a:t>
            </a:r>
            <a:endParaRPr lang="en-US" sz="1600" dirty="0"/>
          </a:p>
        </p:txBody>
      </p:sp>
      <p:grpSp>
        <p:nvGrpSpPr>
          <p:cNvPr id="7" name="Group 6"/>
          <p:cNvGrpSpPr/>
          <p:nvPr/>
        </p:nvGrpSpPr>
        <p:grpSpPr>
          <a:xfrm>
            <a:off x="-110142" y="1910355"/>
            <a:ext cx="5379752" cy="1175734"/>
            <a:chOff x="-653105" y="2383674"/>
            <a:chExt cx="5932331" cy="1758761"/>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853948">
              <a:off x="1942962" y="806171"/>
              <a:ext cx="740197" cy="5932331"/>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15004" t="-6458"/>
            <a:stretch/>
          </p:blipFill>
          <p:spPr>
            <a:xfrm rot="2772555">
              <a:off x="3288635" y="2400313"/>
              <a:ext cx="201552" cy="168273"/>
            </a:xfrm>
            <a:prstGeom prst="rect">
              <a:avLst/>
            </a:prstGeom>
          </p:spPr>
        </p:pic>
      </p:grpSp>
      <p:pic>
        <p:nvPicPr>
          <p:cNvPr id="10" name="Picture 9"/>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505305" y="4394936"/>
            <a:ext cx="975360" cy="539496"/>
          </a:xfrm>
          <a:prstGeom prst="rect">
            <a:avLst/>
          </a:prstGeom>
        </p:spPr>
      </p:pic>
      <p:pic>
        <p:nvPicPr>
          <p:cNvPr id="11" name="Picture 10"/>
          <p:cNvPicPr>
            <a:picLocks noChangeAspect="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521963" y="5564981"/>
            <a:ext cx="975360" cy="539496"/>
          </a:xfrm>
          <a:prstGeom prst="rect">
            <a:avLst/>
          </a:prstGeom>
        </p:spPr>
      </p:pic>
      <p:pic>
        <p:nvPicPr>
          <p:cNvPr id="12" name="Picture 11"/>
          <p:cNvPicPr>
            <a:picLocks noChangeAspect="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505305" y="4992825"/>
            <a:ext cx="975360" cy="539496"/>
          </a:xfrm>
          <a:prstGeom prst="rect">
            <a:avLst/>
          </a:prstGeom>
        </p:spPr>
      </p:pic>
      <p:sp>
        <p:nvSpPr>
          <p:cNvPr id="13" name="TextBox 12"/>
          <p:cNvSpPr txBox="1"/>
          <p:nvPr/>
        </p:nvSpPr>
        <p:spPr>
          <a:xfrm>
            <a:off x="2480664" y="4714202"/>
            <a:ext cx="1994353" cy="1077218"/>
          </a:xfrm>
          <a:prstGeom prst="rect">
            <a:avLst/>
          </a:prstGeom>
          <a:noFill/>
        </p:spPr>
        <p:txBody>
          <a:bodyPr wrap="square" rtlCol="0">
            <a:spAutoFit/>
          </a:bodyPr>
          <a:lstStyle/>
          <a:p>
            <a:r>
              <a:rPr lang="en-US" sz="1600" dirty="0" smtClean="0"/>
              <a:t>Additional color code rings packed with each handle for HACCP</a:t>
            </a:r>
            <a:endParaRPr lang="en-US" sz="1600" dirty="0"/>
          </a:p>
        </p:txBody>
      </p:sp>
      <p:sp>
        <p:nvSpPr>
          <p:cNvPr id="14" name="Down Arrow 13"/>
          <p:cNvSpPr/>
          <p:nvPr/>
        </p:nvSpPr>
        <p:spPr>
          <a:xfrm>
            <a:off x="1200505" y="2973379"/>
            <a:ext cx="304800" cy="795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928256" y="4977447"/>
            <a:ext cx="471054" cy="259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图片 6"/>
          <p:cNvPicPr>
            <a:picLocks noChangeAspect="1"/>
          </p:cNvPicPr>
          <p:nvPr/>
        </p:nvPicPr>
        <p:blipFill>
          <a:blip r:embed="rId7" cstate="screen">
            <a:extLst>
              <a:ext uri="{BEBA8EAE-BF5A-486C-A8C5-ECC9F3942E4B}">
                <a14:imgProps xmlns:a14="http://schemas.microsoft.com/office/drawing/2010/main">
                  <a14:imgLayer r:embed="rId8">
                    <a14:imgEffect>
                      <a14:backgroundRemoval t="4407" b="98305" l="0" r="100000"/>
                    </a14:imgEffect>
                  </a14:imgLayer>
                </a14:imgProps>
              </a:ext>
              <a:ext uri="{28A0092B-C50C-407E-A947-70E740481C1C}">
                <a14:useLocalDpi xmlns:a14="http://schemas.microsoft.com/office/drawing/2010/main"/>
              </a:ext>
            </a:extLst>
          </a:blip>
          <a:srcRect/>
          <a:stretch>
            <a:fillRect/>
          </a:stretch>
        </p:blipFill>
        <p:spPr bwMode="auto">
          <a:xfrm rot="10920000">
            <a:off x="5399461" y="2631518"/>
            <a:ext cx="2455890" cy="71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Users\rossen\Desktop\Floor mops application images\Final images_portrait_LR\PGI_Floor-Wipes_4021.jpg"/>
          <p:cNvPicPr/>
          <p:nvPr/>
        </p:nvPicPr>
        <p:blipFill rotWithShape="1">
          <a:blip r:embed="rId9" cstate="screen">
            <a:extLst>
              <a:ext uri="{28A0092B-C50C-407E-A947-70E740481C1C}">
                <a14:useLocalDpi xmlns:a14="http://schemas.microsoft.com/office/drawing/2010/main"/>
              </a:ext>
            </a:extLst>
          </a:blip>
          <a:srcRect l="25595" t="73726" r="45536" b="3485"/>
          <a:stretch/>
        </p:blipFill>
        <p:spPr bwMode="auto">
          <a:xfrm>
            <a:off x="5765515" y="3769174"/>
            <a:ext cx="1793240" cy="1885950"/>
          </a:xfrm>
          <a:prstGeom prst="rect">
            <a:avLst/>
          </a:prstGeom>
          <a:noFill/>
          <a:ln>
            <a:noFill/>
          </a:ln>
          <a:extLst>
            <a:ext uri="{53640926-AAD7-44D8-BBD7-CCE9431645EC}">
              <a14:shadowObscured xmlns:a14="http://schemas.microsoft.com/office/drawing/2010/main"/>
            </a:ext>
          </a:extLst>
        </p:spPr>
      </p:pic>
      <p:sp>
        <p:nvSpPr>
          <p:cNvPr id="22" name="Content Placeholder 2"/>
          <p:cNvSpPr txBox="1">
            <a:spLocks/>
          </p:cNvSpPr>
          <p:nvPr/>
        </p:nvSpPr>
        <p:spPr>
          <a:xfrm>
            <a:off x="4839768" y="1082184"/>
            <a:ext cx="3448228" cy="50094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rgbClr val="28343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rgbClr val="28343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rgbClr val="28343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rgbClr val="28343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2834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t>Foam mop head with recessed channels  and a 3.5’ angle for improved dust and dirt pick up and retention</a:t>
            </a:r>
            <a:endParaRPr lang="en-GB" sz="1800" dirty="0"/>
          </a:p>
        </p:txBody>
      </p:sp>
    </p:spTree>
    <p:extLst>
      <p:ext uri="{BB962C8B-B14F-4D97-AF65-F5344CB8AC3E}">
        <p14:creationId xmlns:p14="http://schemas.microsoft.com/office/powerpoint/2010/main" val="2390514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761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486" y="1424199"/>
            <a:ext cx="8518778" cy="1327094"/>
          </a:xfrm>
        </p:spPr>
        <p:txBody>
          <a:bodyPr anchor="b"/>
          <a:lstStyle/>
          <a:p>
            <a:r>
              <a:rPr lang="en-GB" dirty="0" smtClean="0"/>
              <a:t>Appendix</a:t>
            </a:r>
            <a:endParaRPr lang="en-GB" dirty="0"/>
          </a:p>
        </p:txBody>
      </p:sp>
      <p:sp>
        <p:nvSpPr>
          <p:cNvPr id="3" name="Subtitle 2"/>
          <p:cNvSpPr>
            <a:spLocks noGrp="1"/>
          </p:cNvSpPr>
          <p:nvPr>
            <p:ph type="subTitle" idx="1"/>
          </p:nvPr>
        </p:nvSpPr>
        <p:spPr/>
        <p:txBody>
          <a:bodyPr/>
          <a:lstStyle/>
          <a:p>
            <a:r>
              <a:rPr lang="en-GB" dirty="0" smtClean="0"/>
              <a:t>Proof pictures</a:t>
            </a:r>
            <a:endParaRPr lang="en-GB" dirty="0"/>
          </a:p>
        </p:txBody>
      </p:sp>
      <p:pic>
        <p:nvPicPr>
          <p:cNvPr id="5" name="Picture 4" descr="Berry Plastics Corporation"/>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39359" y="367970"/>
            <a:ext cx="839722" cy="244417"/>
          </a:xfrm>
          <a:prstGeom prst="rect">
            <a:avLst/>
          </a:prstGeom>
          <a:noFill/>
          <a:ln>
            <a:noFill/>
          </a:ln>
        </p:spPr>
      </p:pic>
      <p:sp>
        <p:nvSpPr>
          <p:cNvPr id="6" name="TextBox 5"/>
          <p:cNvSpPr txBox="1"/>
          <p:nvPr/>
        </p:nvSpPr>
        <p:spPr>
          <a:xfrm>
            <a:off x="8089443" y="140544"/>
            <a:ext cx="944228" cy="261610"/>
          </a:xfrm>
          <a:prstGeom prst="rect">
            <a:avLst/>
          </a:prstGeom>
          <a:noFill/>
        </p:spPr>
        <p:txBody>
          <a:bodyPr wrap="square" rtlCol="0">
            <a:spAutoFit/>
          </a:bodyPr>
          <a:lstStyle/>
          <a:p>
            <a:r>
              <a:rPr lang="en-GB" sz="1100" dirty="0" smtClean="0">
                <a:latin typeface="Arial Narrow" panose="020B0606020202030204" pitchFamily="34" charset="0"/>
              </a:rPr>
              <a:t>a brand of</a:t>
            </a:r>
            <a:endParaRPr lang="en-GB" sz="1100" dirty="0">
              <a:latin typeface="Arial Narrow" panose="020B0606020202030204" pitchFamily="34" charset="0"/>
            </a:endParaRPr>
          </a:p>
        </p:txBody>
      </p:sp>
    </p:spTree>
    <p:extLst>
      <p:ext uri="{BB962C8B-B14F-4D97-AF65-F5344CB8AC3E}">
        <p14:creationId xmlns:p14="http://schemas.microsoft.com/office/powerpoint/2010/main" val="1798350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Chicopee®</a:t>
            </a:r>
            <a:br>
              <a:rPr lang="en-GB" dirty="0" smtClean="0"/>
            </a:br>
            <a:r>
              <a:rPr lang="en-GB" sz="2200" dirty="0" smtClean="0"/>
              <a:t>Microfibre Floor Mop - Light</a:t>
            </a:r>
            <a:endParaRPr lang="en-GB" sz="22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10086"/>
          <a:stretch/>
        </p:blipFill>
        <p:spPr>
          <a:xfrm>
            <a:off x="4354001" y="127000"/>
            <a:ext cx="4636664" cy="3126728"/>
          </a:xfrm>
          <a:prstGeom prst="rect">
            <a:avLst/>
          </a:prstGeom>
        </p:spPr>
      </p:pic>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195349"/>
            <a:ext cx="3381463" cy="2536097"/>
          </a:xfrm>
          <a:prstGeom prst="rect">
            <a:avLst/>
          </a:prstGeom>
        </p:spPr>
      </p:pic>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4001" y="1888082"/>
            <a:ext cx="3857597" cy="2893198"/>
          </a:xfrm>
          <a:prstGeom prst="rect">
            <a:avLst/>
          </a:prstGeom>
        </p:spPr>
      </p:pic>
      <p:cxnSp>
        <p:nvCxnSpPr>
          <p:cNvPr id="26" name="Straight Connector 25"/>
          <p:cNvCxnSpPr/>
          <p:nvPr/>
        </p:nvCxnSpPr>
        <p:spPr>
          <a:xfrm>
            <a:off x="4354001" y="2472270"/>
            <a:ext cx="3857597" cy="9413"/>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354001" y="4445000"/>
            <a:ext cx="3857597" cy="127017"/>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92135" y="1464182"/>
            <a:ext cx="3857597" cy="9413"/>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743534" y="769457"/>
            <a:ext cx="3857597" cy="1"/>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rot="10800000">
            <a:off x="7762864" y="2594440"/>
            <a:ext cx="711201" cy="147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4470400" y="274638"/>
            <a:ext cx="4377267" cy="307777"/>
          </a:xfrm>
          <a:prstGeom prst="rect">
            <a:avLst/>
          </a:prstGeom>
          <a:solidFill>
            <a:schemeClr val="bg1"/>
          </a:solidFill>
        </p:spPr>
        <p:txBody>
          <a:bodyPr wrap="square" rtlCol="0">
            <a:spAutoFit/>
          </a:bodyPr>
          <a:lstStyle/>
          <a:p>
            <a:r>
              <a:rPr lang="en-GB" sz="1400" dirty="0" smtClean="0"/>
              <a:t>Blue dotted line shows the frame outline</a:t>
            </a:r>
            <a:endParaRPr lang="en-GB" sz="1400" dirty="0"/>
          </a:p>
        </p:txBody>
      </p:sp>
      <p:pic>
        <p:nvPicPr>
          <p:cNvPr id="38"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3789198"/>
            <a:ext cx="3381463" cy="2536097"/>
          </a:xfrm>
          <a:prstGeom prst="rect">
            <a:avLst/>
          </a:prstGeom>
        </p:spPr>
      </p:pic>
      <p:sp>
        <p:nvSpPr>
          <p:cNvPr id="41" name="Right Arrow 40"/>
          <p:cNvSpPr/>
          <p:nvPr/>
        </p:nvSpPr>
        <p:spPr>
          <a:xfrm rot="16200000">
            <a:off x="1709008" y="2520653"/>
            <a:ext cx="711201" cy="147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4342402" y="4928758"/>
            <a:ext cx="4377267" cy="1200329"/>
          </a:xfrm>
          <a:prstGeom prst="rect">
            <a:avLst/>
          </a:prstGeom>
          <a:noFill/>
        </p:spPr>
        <p:txBody>
          <a:bodyPr wrap="square" rtlCol="0">
            <a:spAutoFit/>
          </a:bodyPr>
          <a:lstStyle/>
          <a:p>
            <a:r>
              <a:rPr lang="en-GB" sz="1200" b="1" dirty="0" smtClean="0"/>
              <a:t>Debris shaken gently from the dry mop after dusting</a:t>
            </a:r>
          </a:p>
          <a:p>
            <a:pPr marL="285750" indent="-285750">
              <a:buFont typeface="Arial" panose="020B0604020202020204" pitchFamily="34" charset="0"/>
              <a:buChar char="•"/>
            </a:pPr>
            <a:r>
              <a:rPr lang="en-GB" sz="1200" dirty="0" smtClean="0"/>
              <a:t>As you can see small debris, stones, hair and dust have been captured and locked into the channels of the mop</a:t>
            </a:r>
          </a:p>
          <a:p>
            <a:pPr marL="285750" indent="-285750">
              <a:buFont typeface="Arial" panose="020B0604020202020204" pitchFamily="34" charset="0"/>
              <a:buChar char="•"/>
            </a:pPr>
            <a:r>
              <a:rPr lang="en-GB" sz="1200" dirty="0" smtClean="0"/>
              <a:t>Also you can see from the blue lines above the front and rear edge have not become “blocked” allowing you to mop much further with 1 sheet than traditional flat systems</a:t>
            </a:r>
            <a:endParaRPr lang="en-GB" sz="1200" dirty="0"/>
          </a:p>
        </p:txBody>
      </p:sp>
      <p:cxnSp>
        <p:nvCxnSpPr>
          <p:cNvPr id="46" name="Elbow Connector 45"/>
          <p:cNvCxnSpPr>
            <a:stCxn id="42" idx="1"/>
            <a:endCxn id="19" idx="3"/>
          </p:cNvCxnSpPr>
          <p:nvPr/>
        </p:nvCxnSpPr>
        <p:spPr>
          <a:xfrm rot="10800000">
            <a:off x="3838664" y="2463399"/>
            <a:ext cx="503739" cy="306552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482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is the opportunity?</a:t>
            </a:r>
            <a:endParaRPr lang="en-GB" dirty="0"/>
          </a:p>
        </p:txBody>
      </p:sp>
      <p:sp>
        <p:nvSpPr>
          <p:cNvPr id="5" name="Content Placeholder 4"/>
          <p:cNvSpPr>
            <a:spLocks noGrp="1"/>
          </p:cNvSpPr>
          <p:nvPr>
            <p:ph idx="1"/>
          </p:nvPr>
        </p:nvSpPr>
        <p:spPr>
          <a:xfrm>
            <a:off x="5213838" y="4065592"/>
            <a:ext cx="3648808" cy="2060571"/>
          </a:xfrm>
        </p:spPr>
        <p:txBody>
          <a:bodyPr>
            <a:normAutofit lnSpcReduction="10000"/>
          </a:bodyPr>
          <a:lstStyle/>
          <a:p>
            <a:r>
              <a:rPr lang="en-GB" sz="1800" dirty="0" smtClean="0"/>
              <a:t>Increase in the realisable TAM with a shift to flat mopping</a:t>
            </a:r>
          </a:p>
          <a:p>
            <a:r>
              <a:rPr lang="en-GB" sz="1800" dirty="0" smtClean="0"/>
              <a:t>Change in hygiene habits and needs drives disposability</a:t>
            </a:r>
          </a:p>
          <a:p>
            <a:r>
              <a:rPr lang="en-GB" sz="1800" dirty="0" smtClean="0"/>
              <a:t>Global market is dominated by players without NW knowledge</a:t>
            </a:r>
            <a:endParaRPr lang="en-GB" sz="1800" dirty="0"/>
          </a:p>
        </p:txBody>
      </p:sp>
      <p:sp>
        <p:nvSpPr>
          <p:cNvPr id="7" name="Rounded Rectangle 6"/>
          <p:cNvSpPr/>
          <p:nvPr/>
        </p:nvSpPr>
        <p:spPr>
          <a:xfrm>
            <a:off x="5545727" y="1180214"/>
            <a:ext cx="3187581" cy="2528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6759231" y="1180213"/>
            <a:ext cx="1974078" cy="252838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extBox 7"/>
          <p:cNvSpPr txBox="1"/>
          <p:nvPr/>
        </p:nvSpPr>
        <p:spPr>
          <a:xfrm>
            <a:off x="5357722" y="928745"/>
            <a:ext cx="3743057" cy="276999"/>
          </a:xfrm>
          <a:prstGeom prst="rect">
            <a:avLst/>
          </a:prstGeom>
          <a:noFill/>
        </p:spPr>
        <p:txBody>
          <a:bodyPr wrap="square" rtlCol="0">
            <a:spAutoFit/>
          </a:bodyPr>
          <a:lstStyle/>
          <a:p>
            <a:pPr algn="ctr"/>
            <a:r>
              <a:rPr lang="en-GB" sz="1200" b="1" dirty="0" smtClean="0"/>
              <a:t>Commercial (Hard Surface) </a:t>
            </a:r>
            <a:r>
              <a:rPr lang="en-GB" sz="1200" b="1" dirty="0" err="1" smtClean="0"/>
              <a:t>Floorcare</a:t>
            </a:r>
            <a:r>
              <a:rPr lang="en-GB" sz="1200" b="1" dirty="0" smtClean="0"/>
              <a:t> - $4.98BN</a:t>
            </a:r>
            <a:endParaRPr lang="en-GB" sz="1200" b="1" dirty="0"/>
          </a:p>
        </p:txBody>
      </p:sp>
      <p:sp>
        <p:nvSpPr>
          <p:cNvPr id="11" name="TextBox 10"/>
          <p:cNvSpPr txBox="1"/>
          <p:nvPr/>
        </p:nvSpPr>
        <p:spPr>
          <a:xfrm>
            <a:off x="5545727" y="2074754"/>
            <a:ext cx="1256234" cy="646331"/>
          </a:xfrm>
          <a:prstGeom prst="rect">
            <a:avLst/>
          </a:prstGeom>
          <a:noFill/>
        </p:spPr>
        <p:txBody>
          <a:bodyPr wrap="square" rtlCol="0">
            <a:spAutoFit/>
          </a:bodyPr>
          <a:lstStyle/>
          <a:p>
            <a:pPr algn="ctr"/>
            <a:r>
              <a:rPr lang="en-GB" sz="1200" dirty="0" smtClean="0">
                <a:solidFill>
                  <a:schemeClr val="bg1"/>
                </a:solidFill>
              </a:rPr>
              <a:t>Powered </a:t>
            </a:r>
          </a:p>
          <a:p>
            <a:pPr algn="ctr"/>
            <a:r>
              <a:rPr lang="en-GB" sz="1200" dirty="0" smtClean="0">
                <a:solidFill>
                  <a:schemeClr val="bg1"/>
                </a:solidFill>
              </a:rPr>
              <a:t>Equipment</a:t>
            </a:r>
          </a:p>
          <a:p>
            <a:pPr algn="ctr"/>
            <a:r>
              <a:rPr lang="en-GB" sz="1200" dirty="0" smtClean="0">
                <a:solidFill>
                  <a:schemeClr val="bg1"/>
                </a:solidFill>
              </a:rPr>
              <a:t>$2.28BN</a:t>
            </a:r>
            <a:endParaRPr lang="en-GB" sz="1200" dirty="0">
              <a:solidFill>
                <a:schemeClr val="bg1"/>
              </a:solidFill>
            </a:endParaRPr>
          </a:p>
        </p:txBody>
      </p:sp>
      <p:sp>
        <p:nvSpPr>
          <p:cNvPr id="12" name="TextBox 11"/>
          <p:cNvSpPr txBox="1"/>
          <p:nvPr/>
        </p:nvSpPr>
        <p:spPr>
          <a:xfrm>
            <a:off x="6759231" y="3229149"/>
            <a:ext cx="1974077" cy="461665"/>
          </a:xfrm>
          <a:prstGeom prst="rect">
            <a:avLst/>
          </a:prstGeom>
          <a:noFill/>
        </p:spPr>
        <p:txBody>
          <a:bodyPr wrap="square" rtlCol="0">
            <a:spAutoFit/>
          </a:bodyPr>
          <a:lstStyle/>
          <a:p>
            <a:pPr algn="ctr"/>
            <a:r>
              <a:rPr lang="en-GB" sz="1200" dirty="0" smtClean="0">
                <a:solidFill>
                  <a:schemeClr val="bg1"/>
                </a:solidFill>
              </a:rPr>
              <a:t>Non- Powered Equipment</a:t>
            </a:r>
          </a:p>
          <a:p>
            <a:pPr algn="ctr"/>
            <a:r>
              <a:rPr lang="en-GB" sz="1200" dirty="0" smtClean="0">
                <a:solidFill>
                  <a:schemeClr val="bg1"/>
                </a:solidFill>
              </a:rPr>
              <a:t>$2.7BN</a:t>
            </a:r>
            <a:endParaRPr lang="en-GB" sz="1200" dirty="0">
              <a:solidFill>
                <a:schemeClr val="bg1"/>
              </a:solidFill>
            </a:endParaRPr>
          </a:p>
        </p:txBody>
      </p:sp>
      <p:sp>
        <p:nvSpPr>
          <p:cNvPr id="13" name="Rounded Rectangle 12"/>
          <p:cNvSpPr/>
          <p:nvPr/>
        </p:nvSpPr>
        <p:spPr>
          <a:xfrm>
            <a:off x="6767777" y="1171669"/>
            <a:ext cx="1982624" cy="1806171"/>
          </a:xfrm>
          <a:prstGeom prst="roundRect">
            <a:avLst>
              <a:gd name="adj" fmla="val 5785"/>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Rounded Rectangle 22"/>
          <p:cNvSpPr/>
          <p:nvPr/>
        </p:nvSpPr>
        <p:spPr>
          <a:xfrm>
            <a:off x="7771908" y="1180215"/>
            <a:ext cx="961400" cy="84206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6" name="Rounded Rectangle 25"/>
          <p:cNvSpPr/>
          <p:nvPr/>
        </p:nvSpPr>
        <p:spPr>
          <a:xfrm>
            <a:off x="6759231" y="1168741"/>
            <a:ext cx="961400" cy="84206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7" name="Rounded Rectangle 26"/>
          <p:cNvSpPr/>
          <p:nvPr/>
        </p:nvSpPr>
        <p:spPr>
          <a:xfrm>
            <a:off x="6759231" y="2144323"/>
            <a:ext cx="961400" cy="84206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8" name="Rounded Rectangle 27"/>
          <p:cNvSpPr/>
          <p:nvPr/>
        </p:nvSpPr>
        <p:spPr>
          <a:xfrm>
            <a:off x="7771909" y="2144322"/>
            <a:ext cx="961400" cy="8420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extBox 13"/>
          <p:cNvSpPr txBox="1"/>
          <p:nvPr/>
        </p:nvSpPr>
        <p:spPr>
          <a:xfrm>
            <a:off x="6801961" y="1295627"/>
            <a:ext cx="854580" cy="615553"/>
          </a:xfrm>
          <a:prstGeom prst="rect">
            <a:avLst/>
          </a:prstGeom>
          <a:noFill/>
        </p:spPr>
        <p:txBody>
          <a:bodyPr wrap="square" rtlCol="0">
            <a:spAutoFit/>
          </a:bodyPr>
          <a:lstStyle/>
          <a:p>
            <a:pPr algn="ctr"/>
            <a:r>
              <a:rPr lang="en-GB" sz="1100" dirty="0" smtClean="0">
                <a:solidFill>
                  <a:schemeClr val="bg1"/>
                </a:solidFill>
              </a:rPr>
              <a:t>Damp/Wet Mops</a:t>
            </a:r>
          </a:p>
          <a:p>
            <a:pPr algn="ctr"/>
            <a:r>
              <a:rPr lang="en-GB" sz="1100" dirty="0" smtClean="0">
                <a:solidFill>
                  <a:schemeClr val="bg1"/>
                </a:solidFill>
              </a:rPr>
              <a:t>$1.02BN</a:t>
            </a:r>
            <a:endParaRPr lang="en-GB" sz="1100" dirty="0">
              <a:solidFill>
                <a:schemeClr val="bg1"/>
              </a:solidFill>
            </a:endParaRPr>
          </a:p>
        </p:txBody>
      </p:sp>
      <p:sp>
        <p:nvSpPr>
          <p:cNvPr id="16" name="TextBox 15"/>
          <p:cNvSpPr txBox="1"/>
          <p:nvPr/>
        </p:nvSpPr>
        <p:spPr>
          <a:xfrm>
            <a:off x="6827599" y="2255421"/>
            <a:ext cx="854580" cy="600164"/>
          </a:xfrm>
          <a:prstGeom prst="rect">
            <a:avLst/>
          </a:prstGeom>
          <a:noFill/>
        </p:spPr>
        <p:txBody>
          <a:bodyPr wrap="square" rtlCol="0">
            <a:spAutoFit/>
          </a:bodyPr>
          <a:lstStyle/>
          <a:p>
            <a:pPr algn="ctr"/>
            <a:r>
              <a:rPr lang="en-GB" sz="1100" dirty="0" smtClean="0">
                <a:solidFill>
                  <a:schemeClr val="bg1"/>
                </a:solidFill>
              </a:rPr>
              <a:t>Mop Equipment</a:t>
            </a:r>
          </a:p>
          <a:p>
            <a:pPr algn="ctr"/>
            <a:r>
              <a:rPr lang="en-GB" sz="1100" dirty="0" smtClean="0">
                <a:solidFill>
                  <a:schemeClr val="bg1"/>
                </a:solidFill>
              </a:rPr>
              <a:t>$438M</a:t>
            </a:r>
            <a:endParaRPr lang="en-GB" sz="1100" dirty="0">
              <a:solidFill>
                <a:schemeClr val="bg1"/>
              </a:solidFill>
            </a:endParaRPr>
          </a:p>
        </p:txBody>
      </p:sp>
      <p:sp>
        <p:nvSpPr>
          <p:cNvPr id="17" name="TextBox 16"/>
          <p:cNvSpPr txBox="1"/>
          <p:nvPr/>
        </p:nvSpPr>
        <p:spPr>
          <a:xfrm>
            <a:off x="7848822" y="2272513"/>
            <a:ext cx="854580" cy="600164"/>
          </a:xfrm>
          <a:prstGeom prst="rect">
            <a:avLst/>
          </a:prstGeom>
          <a:noFill/>
        </p:spPr>
        <p:txBody>
          <a:bodyPr wrap="square" rtlCol="0">
            <a:spAutoFit/>
          </a:bodyPr>
          <a:lstStyle/>
          <a:p>
            <a:pPr algn="ctr"/>
            <a:r>
              <a:rPr lang="en-GB" sz="1100" dirty="0" smtClean="0">
                <a:solidFill>
                  <a:schemeClr val="bg1"/>
                </a:solidFill>
              </a:rPr>
              <a:t>Brooms Brushes</a:t>
            </a:r>
          </a:p>
          <a:p>
            <a:pPr algn="ctr"/>
            <a:r>
              <a:rPr lang="en-GB" sz="1100" dirty="0" smtClean="0">
                <a:solidFill>
                  <a:schemeClr val="bg1"/>
                </a:solidFill>
              </a:rPr>
              <a:t>$615M</a:t>
            </a:r>
            <a:endParaRPr lang="en-GB" sz="1100" dirty="0">
              <a:solidFill>
                <a:schemeClr val="bg1"/>
              </a:solidFill>
            </a:endParaRPr>
          </a:p>
        </p:txBody>
      </p:sp>
      <p:sp>
        <p:nvSpPr>
          <p:cNvPr id="15" name="TextBox 14"/>
          <p:cNvSpPr txBox="1"/>
          <p:nvPr/>
        </p:nvSpPr>
        <p:spPr>
          <a:xfrm>
            <a:off x="7823184" y="1304921"/>
            <a:ext cx="854580" cy="600164"/>
          </a:xfrm>
          <a:prstGeom prst="rect">
            <a:avLst/>
          </a:prstGeom>
          <a:noFill/>
        </p:spPr>
        <p:txBody>
          <a:bodyPr wrap="square" rtlCol="0">
            <a:spAutoFit/>
          </a:bodyPr>
          <a:lstStyle/>
          <a:p>
            <a:pPr algn="ctr"/>
            <a:r>
              <a:rPr lang="en-GB" sz="1100" dirty="0" smtClean="0">
                <a:solidFill>
                  <a:schemeClr val="bg1"/>
                </a:solidFill>
              </a:rPr>
              <a:t>Dry/Dust Mops</a:t>
            </a:r>
          </a:p>
          <a:p>
            <a:pPr algn="ctr"/>
            <a:r>
              <a:rPr lang="en-GB" sz="1100" dirty="0" smtClean="0">
                <a:solidFill>
                  <a:schemeClr val="bg1"/>
                </a:solidFill>
              </a:rPr>
              <a:t>$618M</a:t>
            </a:r>
            <a:endParaRPr lang="en-GB" sz="1100" dirty="0">
              <a:solidFill>
                <a:schemeClr val="bg1"/>
              </a:solidFill>
            </a:endParaRPr>
          </a:p>
        </p:txBody>
      </p:sp>
      <p:sp>
        <p:nvSpPr>
          <p:cNvPr id="29" name="Rounded Rectangle 28"/>
          <p:cNvSpPr/>
          <p:nvPr/>
        </p:nvSpPr>
        <p:spPr bwMode="auto">
          <a:xfrm>
            <a:off x="262141" y="1012513"/>
            <a:ext cx="4750752" cy="234696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rebuchet MS" pitchFamily="-111" charset="0"/>
            </a:endParaRPr>
          </a:p>
        </p:txBody>
      </p:sp>
      <p:sp>
        <p:nvSpPr>
          <p:cNvPr id="30" name="Rounded Rectangle 29"/>
          <p:cNvSpPr/>
          <p:nvPr/>
        </p:nvSpPr>
        <p:spPr bwMode="auto">
          <a:xfrm>
            <a:off x="877773" y="1012513"/>
            <a:ext cx="2082800" cy="4541519"/>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rebuchet MS" pitchFamily="-111" charset="0"/>
            </a:endParaRPr>
          </a:p>
        </p:txBody>
      </p:sp>
      <p:sp>
        <p:nvSpPr>
          <p:cNvPr id="31" name="TextBox 30"/>
          <p:cNvSpPr txBox="1"/>
          <p:nvPr/>
        </p:nvSpPr>
        <p:spPr>
          <a:xfrm>
            <a:off x="887933" y="1086593"/>
            <a:ext cx="2062480" cy="584776"/>
          </a:xfrm>
          <a:prstGeom prst="rect">
            <a:avLst/>
          </a:prstGeom>
          <a:noFill/>
        </p:spPr>
        <p:txBody>
          <a:bodyPr wrap="square" rtlCol="0">
            <a:spAutoFit/>
          </a:bodyPr>
          <a:lstStyle/>
          <a:p>
            <a:pPr algn="ctr"/>
            <a:r>
              <a:rPr lang="en-US" sz="1600" b="1" u="sng" dirty="0" smtClean="0">
                <a:solidFill>
                  <a:schemeClr val="bg1"/>
                </a:solidFill>
              </a:rPr>
              <a:t>Traditional</a:t>
            </a:r>
          </a:p>
          <a:p>
            <a:pPr algn="ctr"/>
            <a:r>
              <a:rPr lang="en-US" sz="1600" dirty="0" smtClean="0">
                <a:solidFill>
                  <a:schemeClr val="bg1"/>
                </a:solidFill>
              </a:rPr>
              <a:t>String Mopping</a:t>
            </a:r>
            <a:endParaRPr lang="en-US" sz="1600" dirty="0">
              <a:solidFill>
                <a:schemeClr val="bg1"/>
              </a:solidFill>
            </a:endParaRPr>
          </a:p>
        </p:txBody>
      </p:sp>
      <p:sp>
        <p:nvSpPr>
          <p:cNvPr id="32" name="TextBox 31"/>
          <p:cNvSpPr txBox="1"/>
          <p:nvPr/>
        </p:nvSpPr>
        <p:spPr>
          <a:xfrm rot="16200000">
            <a:off x="-586174" y="1909739"/>
            <a:ext cx="2274054" cy="584775"/>
          </a:xfrm>
          <a:prstGeom prst="rect">
            <a:avLst/>
          </a:prstGeom>
          <a:noFill/>
        </p:spPr>
        <p:txBody>
          <a:bodyPr wrap="square" rtlCol="0">
            <a:spAutoFit/>
          </a:bodyPr>
          <a:lstStyle/>
          <a:p>
            <a:pPr algn="ctr"/>
            <a:r>
              <a:rPr lang="en-US" sz="1600" dirty="0" smtClean="0">
                <a:ln>
                  <a:solidFill>
                    <a:schemeClr val="tx1"/>
                  </a:solidFill>
                </a:ln>
              </a:rPr>
              <a:t>Damp / Wet </a:t>
            </a:r>
          </a:p>
          <a:p>
            <a:pPr algn="ctr"/>
            <a:r>
              <a:rPr lang="en-US" sz="1600" dirty="0" smtClean="0">
                <a:ln>
                  <a:solidFill>
                    <a:schemeClr val="tx1"/>
                  </a:solidFill>
                </a:ln>
              </a:rPr>
              <a:t>$1.02BN</a:t>
            </a:r>
            <a:endParaRPr lang="en-US" sz="1600" dirty="0">
              <a:ln>
                <a:solidFill>
                  <a:schemeClr val="tx1"/>
                </a:solidFill>
              </a:ln>
            </a:endParaRPr>
          </a:p>
        </p:txBody>
      </p:sp>
      <p:sp>
        <p:nvSpPr>
          <p:cNvPr id="33" name="Rounded Rectangle 32"/>
          <p:cNvSpPr/>
          <p:nvPr/>
        </p:nvSpPr>
        <p:spPr bwMode="auto">
          <a:xfrm>
            <a:off x="3072333" y="1012513"/>
            <a:ext cx="1818640" cy="454151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rebuchet MS" pitchFamily="-111" charset="0"/>
            </a:endParaRPr>
          </a:p>
        </p:txBody>
      </p:sp>
      <p:sp>
        <p:nvSpPr>
          <p:cNvPr id="34" name="TextBox 33"/>
          <p:cNvSpPr txBox="1"/>
          <p:nvPr/>
        </p:nvSpPr>
        <p:spPr>
          <a:xfrm>
            <a:off x="3072333" y="1095139"/>
            <a:ext cx="1818640" cy="584775"/>
          </a:xfrm>
          <a:prstGeom prst="rect">
            <a:avLst/>
          </a:prstGeom>
          <a:noFill/>
        </p:spPr>
        <p:txBody>
          <a:bodyPr wrap="square" rtlCol="0">
            <a:spAutoFit/>
          </a:bodyPr>
          <a:lstStyle/>
          <a:p>
            <a:pPr algn="ctr"/>
            <a:r>
              <a:rPr lang="en-US" sz="1600" b="1" u="sng" dirty="0" smtClean="0">
                <a:solidFill>
                  <a:schemeClr val="bg1"/>
                </a:solidFill>
              </a:rPr>
              <a:t>NEW</a:t>
            </a:r>
          </a:p>
          <a:p>
            <a:pPr algn="ctr"/>
            <a:r>
              <a:rPr lang="en-US" sz="1600" dirty="0" smtClean="0">
                <a:solidFill>
                  <a:schemeClr val="bg1"/>
                </a:solidFill>
              </a:rPr>
              <a:t>Flat / Microfiber </a:t>
            </a:r>
            <a:endParaRPr lang="en-US" sz="1600" dirty="0">
              <a:solidFill>
                <a:schemeClr val="bg1"/>
              </a:solidFill>
            </a:endParaRPr>
          </a:p>
        </p:txBody>
      </p:sp>
      <p:sp>
        <p:nvSpPr>
          <p:cNvPr id="35" name="Right Arrow 34"/>
          <p:cNvSpPr/>
          <p:nvPr/>
        </p:nvSpPr>
        <p:spPr bwMode="auto">
          <a:xfrm>
            <a:off x="1639773" y="5670620"/>
            <a:ext cx="2519680" cy="6502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rebuchet MS" pitchFamily="-111" charset="0"/>
              </a:rPr>
              <a:t>Market Shift</a:t>
            </a:r>
            <a:endParaRPr kumimoji="0" lang="en-US" sz="1600" b="0" i="0" u="none" strike="noStrike" cap="none" normalizeH="0" baseline="0" dirty="0">
              <a:ln>
                <a:noFill/>
              </a:ln>
              <a:solidFill>
                <a:schemeClr val="bg1"/>
              </a:solidFill>
              <a:effectLst/>
              <a:latin typeface="Trebuchet MS" pitchFamily="-111" charset="0"/>
            </a:endParaRPr>
          </a:p>
        </p:txBody>
      </p:sp>
      <p:pic>
        <p:nvPicPr>
          <p:cNvPr id="36" name="Picture 35"/>
          <p:cNvPicPr>
            <a:picLocks noChangeAspect="1"/>
          </p:cNvPicPr>
          <p:nvPr/>
        </p:nvPicPr>
        <p:blipFill>
          <a:blip r:embed="rId2" cstate="screen">
            <a:extLst>
              <a:ext uri="{BEBA8EAE-BF5A-486C-A8C5-ECC9F3942E4B}">
                <a14:imgProps xmlns:a14="http://schemas.microsoft.com/office/drawing/2010/main">
                  <a14:imgLayer r:embed="rId3">
                    <a14:imgEffect>
                      <a14:backgroundRemoval t="1917" b="94750" l="33500" r="90000"/>
                    </a14:imgEffect>
                  </a14:imgLayer>
                </a14:imgProps>
              </a:ext>
              <a:ext uri="{28A0092B-C50C-407E-A947-70E740481C1C}">
                <a14:useLocalDpi xmlns:a14="http://schemas.microsoft.com/office/drawing/2010/main"/>
              </a:ext>
            </a:extLst>
          </a:blip>
          <a:stretch>
            <a:fillRect/>
          </a:stretch>
        </p:blipFill>
        <p:spPr>
          <a:xfrm rot="2108254">
            <a:off x="3486432" y="1604099"/>
            <a:ext cx="1147907" cy="1771080"/>
          </a:xfrm>
          <a:prstGeom prst="rect">
            <a:avLst/>
          </a:prstGeom>
        </p:spPr>
      </p:pic>
      <p:pic>
        <p:nvPicPr>
          <p:cNvPr id="37" name="Picture 36"/>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27462" b="98154" l="12251" r="77382"/>
                    </a14:imgEffect>
                  </a14:imgLayer>
                </a14:imgProps>
              </a:ext>
              <a:ext uri="{28A0092B-C50C-407E-A947-70E740481C1C}">
                <a14:useLocalDpi xmlns:a14="http://schemas.microsoft.com/office/drawing/2010/main"/>
              </a:ext>
            </a:extLst>
          </a:blip>
          <a:srcRect l="11862" t="26838" r="21577" b="367"/>
          <a:stretch/>
        </p:blipFill>
        <p:spPr>
          <a:xfrm>
            <a:off x="1325368" y="1635568"/>
            <a:ext cx="1187609" cy="1768020"/>
          </a:xfrm>
          <a:prstGeom prst="rect">
            <a:avLst/>
          </a:prstGeom>
        </p:spPr>
      </p:pic>
      <p:sp>
        <p:nvSpPr>
          <p:cNvPr id="38" name="TextBox 37"/>
          <p:cNvSpPr txBox="1"/>
          <p:nvPr/>
        </p:nvSpPr>
        <p:spPr>
          <a:xfrm>
            <a:off x="877773" y="5215479"/>
            <a:ext cx="2062480" cy="338554"/>
          </a:xfrm>
          <a:prstGeom prst="rect">
            <a:avLst/>
          </a:prstGeom>
          <a:noFill/>
        </p:spPr>
        <p:txBody>
          <a:bodyPr wrap="square" rtlCol="0">
            <a:spAutoFit/>
          </a:bodyPr>
          <a:lstStyle/>
          <a:p>
            <a:pPr algn="ctr"/>
            <a:r>
              <a:rPr lang="en-US" sz="1600" b="1" dirty="0" smtClean="0">
                <a:solidFill>
                  <a:schemeClr val="bg1"/>
                </a:solidFill>
              </a:rPr>
              <a:t>73% of Market</a:t>
            </a:r>
            <a:endParaRPr lang="en-US" sz="1600" b="1" dirty="0">
              <a:solidFill>
                <a:schemeClr val="bg1"/>
              </a:solidFill>
            </a:endParaRPr>
          </a:p>
        </p:txBody>
      </p:sp>
      <p:sp>
        <p:nvSpPr>
          <p:cNvPr id="39" name="TextBox 38"/>
          <p:cNvSpPr txBox="1"/>
          <p:nvPr/>
        </p:nvSpPr>
        <p:spPr>
          <a:xfrm>
            <a:off x="3062173" y="5215479"/>
            <a:ext cx="1818640" cy="338554"/>
          </a:xfrm>
          <a:prstGeom prst="rect">
            <a:avLst/>
          </a:prstGeom>
          <a:noFill/>
        </p:spPr>
        <p:txBody>
          <a:bodyPr wrap="square" rtlCol="0">
            <a:spAutoFit/>
          </a:bodyPr>
          <a:lstStyle/>
          <a:p>
            <a:pPr algn="ctr"/>
            <a:r>
              <a:rPr lang="en-US" sz="1600" b="1" dirty="0" smtClean="0">
                <a:solidFill>
                  <a:schemeClr val="bg1"/>
                </a:solidFill>
              </a:rPr>
              <a:t>28% of Market</a:t>
            </a:r>
            <a:endParaRPr lang="en-US" sz="1600" b="1" dirty="0">
              <a:solidFill>
                <a:schemeClr val="bg1"/>
              </a:solidFill>
            </a:endParaRPr>
          </a:p>
        </p:txBody>
      </p:sp>
      <p:sp>
        <p:nvSpPr>
          <p:cNvPr id="40" name="Rounded Rectangle 39"/>
          <p:cNvSpPr/>
          <p:nvPr/>
        </p:nvSpPr>
        <p:spPr bwMode="auto">
          <a:xfrm>
            <a:off x="262141" y="3501713"/>
            <a:ext cx="4750752" cy="1686560"/>
          </a:xfrm>
          <a:prstGeom prst="roundRect">
            <a:avLst/>
          </a:prstGeom>
          <a:solidFill>
            <a:schemeClr val="accent3">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rebuchet MS" pitchFamily="-111" charset="0"/>
            </a:endParaRPr>
          </a:p>
        </p:txBody>
      </p:sp>
      <p:sp>
        <p:nvSpPr>
          <p:cNvPr id="41" name="TextBox 40"/>
          <p:cNvSpPr txBox="1"/>
          <p:nvPr/>
        </p:nvSpPr>
        <p:spPr>
          <a:xfrm rot="16200000">
            <a:off x="-226870" y="4063661"/>
            <a:ext cx="1623813" cy="584775"/>
          </a:xfrm>
          <a:prstGeom prst="rect">
            <a:avLst/>
          </a:prstGeom>
          <a:noFill/>
        </p:spPr>
        <p:txBody>
          <a:bodyPr wrap="square" rtlCol="0">
            <a:spAutoFit/>
          </a:bodyPr>
          <a:lstStyle/>
          <a:p>
            <a:pPr algn="ctr"/>
            <a:r>
              <a:rPr lang="en-US" sz="1600" dirty="0" smtClean="0">
                <a:ln>
                  <a:solidFill>
                    <a:schemeClr val="tx1"/>
                  </a:solidFill>
                </a:ln>
              </a:rPr>
              <a:t>Dry / Dust $618MM</a:t>
            </a:r>
            <a:endParaRPr lang="en-US" sz="1600" dirty="0">
              <a:ln>
                <a:solidFill>
                  <a:schemeClr val="tx1"/>
                </a:solidFill>
              </a:ln>
            </a:endParaRPr>
          </a:p>
        </p:txBody>
      </p:sp>
      <p:pic>
        <p:nvPicPr>
          <p:cNvPr id="42" name="Picture 41"/>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4762" b="92190" l="6571" r="89429"/>
                    </a14:imgEffect>
                  </a14:imgLayer>
                </a14:imgProps>
              </a:ext>
              <a:ext uri="{28A0092B-C50C-407E-A947-70E740481C1C}">
                <a14:useLocalDpi xmlns:a14="http://schemas.microsoft.com/office/drawing/2010/main"/>
              </a:ext>
            </a:extLst>
          </a:blip>
          <a:srcRect l="5630" t="-1520" r="11260" b="6435"/>
          <a:stretch/>
        </p:blipFill>
        <p:spPr>
          <a:xfrm>
            <a:off x="3204413" y="3389953"/>
            <a:ext cx="1574800" cy="1351280"/>
          </a:xfrm>
          <a:prstGeom prst="rect">
            <a:avLst/>
          </a:prstGeom>
        </p:spPr>
      </p:pic>
      <p:pic>
        <p:nvPicPr>
          <p:cNvPr id="43" name="Picture 42"/>
          <p:cNvPicPr>
            <a:picLocks noChangeAspect="1"/>
          </p:cNvPicPr>
          <p:nvPr/>
        </p:nvPicPr>
        <p:blipFill>
          <a:blip r:embed="rId8" cstate="screen">
            <a:extLst>
              <a:ext uri="{BEBA8EAE-BF5A-486C-A8C5-ECC9F3942E4B}">
                <a14:imgProps xmlns:a14="http://schemas.microsoft.com/office/drawing/2010/main">
                  <a14:imgLayer r:embed="rId9">
                    <a14:imgEffect>
                      <a14:backgroundRemoval t="926" b="97454" l="0" r="99383">
                        <a14:foregroundMark x1="24846" y1="70370" x2="24846" y2="70370"/>
                        <a14:foregroundMark x1="51852" y1="60880" x2="51852" y2="60880"/>
                        <a14:foregroundMark x1="60494" y1="53472" x2="60494" y2="53472"/>
                        <a14:foregroundMark x1="40895" y1="13194" x2="40895" y2="13194"/>
                        <a14:foregroundMark x1="43519" y1="23611" x2="43519" y2="23611"/>
                        <a14:foregroundMark x1="45062" y1="28935" x2="45062" y2="28935"/>
                        <a14:foregroundMark x1="69290" y1="49769" x2="69290" y2="49769"/>
                        <a14:foregroundMark x1="39043" y1="7176" x2="39043" y2="7176"/>
                        <a14:foregroundMark x1="52623" y1="46296" x2="52623" y2="46296"/>
                      </a14:backgroundRemoval>
                    </a14:imgEffect>
                  </a14:imgLayer>
                </a14:imgProps>
              </a:ext>
              <a:ext uri="{28A0092B-C50C-407E-A947-70E740481C1C}">
                <a14:useLocalDpi xmlns:a14="http://schemas.microsoft.com/office/drawing/2010/main"/>
              </a:ext>
            </a:extLst>
          </a:blip>
          <a:stretch>
            <a:fillRect/>
          </a:stretch>
        </p:blipFill>
        <p:spPr>
          <a:xfrm rot="1986310">
            <a:off x="1060488" y="3493556"/>
            <a:ext cx="1949506" cy="1299670"/>
          </a:xfrm>
          <a:prstGeom prst="rect">
            <a:avLst/>
          </a:prstGeom>
        </p:spPr>
      </p:pic>
      <p:sp>
        <p:nvSpPr>
          <p:cNvPr id="44" name="Rectangle 43"/>
          <p:cNvSpPr/>
          <p:nvPr/>
        </p:nvSpPr>
        <p:spPr bwMode="auto">
          <a:xfrm>
            <a:off x="1395933" y="4792033"/>
            <a:ext cx="3007360" cy="3454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rebuchet MS" pitchFamily="-111" charset="0"/>
              </a:rPr>
              <a:t>Very Similar- Categorized Together</a:t>
            </a:r>
            <a:endParaRPr kumimoji="0" lang="en-US" sz="1400" b="0" i="0" u="none" strike="noStrike" cap="none" normalizeH="0" baseline="0" dirty="0">
              <a:ln>
                <a:noFill/>
              </a:ln>
              <a:solidFill>
                <a:schemeClr val="bg1"/>
              </a:solidFill>
              <a:effectLst/>
              <a:latin typeface="Trebuchet MS" pitchFamily="-111" charset="0"/>
            </a:endParaRPr>
          </a:p>
        </p:txBody>
      </p:sp>
    </p:spTree>
    <p:extLst>
      <p:ext uri="{BB962C8B-B14F-4D97-AF65-F5344CB8AC3E}">
        <p14:creationId xmlns:p14="http://schemas.microsoft.com/office/powerpoint/2010/main" val="1203337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235" y="147934"/>
            <a:ext cx="4106891" cy="3080168"/>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11426"/>
          <a:stretch/>
        </p:blipFill>
        <p:spPr>
          <a:xfrm>
            <a:off x="4322603" y="147934"/>
            <a:ext cx="4636664" cy="3080168"/>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t="15670"/>
          <a:stretch/>
        </p:blipFill>
        <p:spPr>
          <a:xfrm>
            <a:off x="4322603" y="3346633"/>
            <a:ext cx="4636664" cy="2932550"/>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b="4793"/>
          <a:stretch/>
        </p:blipFill>
        <p:spPr>
          <a:xfrm>
            <a:off x="121236" y="3346634"/>
            <a:ext cx="4106891" cy="2932549"/>
          </a:xfrm>
          <a:prstGeom prst="rect">
            <a:avLst/>
          </a:prstGeom>
        </p:spPr>
      </p:pic>
    </p:spTree>
    <p:extLst>
      <p:ext uri="{BB962C8B-B14F-4D97-AF65-F5344CB8AC3E}">
        <p14:creationId xmlns:p14="http://schemas.microsoft.com/office/powerpoint/2010/main" val="68990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Why the need?</a:t>
            </a:r>
            <a:endParaRPr lang="en-GB" dirty="0"/>
          </a:p>
        </p:txBody>
      </p:sp>
      <p:sp>
        <p:nvSpPr>
          <p:cNvPr id="2" name="Content Placeholder 1"/>
          <p:cNvSpPr>
            <a:spLocks noGrp="1"/>
          </p:cNvSpPr>
          <p:nvPr>
            <p:ph idx="1"/>
          </p:nvPr>
        </p:nvSpPr>
        <p:spPr>
          <a:xfrm>
            <a:off x="457200" y="995319"/>
            <a:ext cx="8382000" cy="3147189"/>
          </a:xfrm>
        </p:spPr>
        <p:txBody>
          <a:bodyPr>
            <a:noAutofit/>
          </a:bodyPr>
          <a:lstStyle/>
          <a:p>
            <a:r>
              <a:rPr lang="en-GB" dirty="0"/>
              <a:t>Dust and dirt build-up is inevitable on every kind of smooth floor or </a:t>
            </a:r>
            <a:r>
              <a:rPr lang="en-GB" dirty="0" smtClean="0"/>
              <a:t>surface and is</a:t>
            </a:r>
          </a:p>
          <a:p>
            <a:pPr lvl="1"/>
            <a:r>
              <a:rPr lang="en-GB" dirty="0" smtClean="0"/>
              <a:t>Unattractive </a:t>
            </a:r>
          </a:p>
          <a:p>
            <a:pPr lvl="1"/>
            <a:r>
              <a:rPr lang="en-GB" dirty="0" smtClean="0"/>
              <a:t>Unhygienic </a:t>
            </a:r>
          </a:p>
          <a:p>
            <a:pPr lvl="1"/>
            <a:r>
              <a:rPr lang="en-GB" dirty="0" smtClean="0"/>
              <a:t>Triggers allergies </a:t>
            </a:r>
            <a:endParaRPr lang="en-GB" dirty="0"/>
          </a:p>
          <a:p>
            <a:pPr lvl="1"/>
            <a:r>
              <a:rPr lang="en-GB" dirty="0" smtClean="0"/>
              <a:t>Creates health </a:t>
            </a:r>
            <a:r>
              <a:rPr lang="en-GB" dirty="0"/>
              <a:t>and safety </a:t>
            </a:r>
            <a:r>
              <a:rPr lang="en-GB" dirty="0" smtClean="0"/>
              <a:t>problems</a:t>
            </a:r>
          </a:p>
          <a:p>
            <a:pPr lvl="1"/>
            <a:endParaRPr lang="en-GB" dirty="0" smtClean="0"/>
          </a:p>
          <a:p>
            <a:r>
              <a:rPr lang="en-GB" dirty="0" smtClean="0"/>
              <a:t>Traditional </a:t>
            </a:r>
            <a:r>
              <a:rPr lang="en-GB" dirty="0"/>
              <a:t>floor and surface cleaning cloths may contribute to the problem by </a:t>
            </a:r>
            <a:endParaRPr lang="en-GB" dirty="0" smtClean="0"/>
          </a:p>
          <a:p>
            <a:pPr lvl="1"/>
            <a:r>
              <a:rPr lang="en-GB" dirty="0" smtClean="0"/>
              <a:t>Transferring </a:t>
            </a:r>
            <a:r>
              <a:rPr lang="en-GB" dirty="0"/>
              <a:t>dirt and grime from one area to </a:t>
            </a:r>
            <a:r>
              <a:rPr lang="en-GB" dirty="0" smtClean="0"/>
              <a:t>another</a:t>
            </a:r>
          </a:p>
          <a:p>
            <a:pPr lvl="1"/>
            <a:r>
              <a:rPr lang="en-GB" dirty="0" smtClean="0"/>
              <a:t>Returning from laundry still contaminated with bacteria</a:t>
            </a:r>
          </a:p>
          <a:p>
            <a:pPr lvl="1"/>
            <a:r>
              <a:rPr lang="en-GB" dirty="0" smtClean="0"/>
              <a:t>Electronic cleaners may not be                                                                                             suitable for cleaning during the day</a:t>
            </a:r>
            <a:endParaRPr lang="en-GB" dirty="0"/>
          </a:p>
        </p:txBody>
      </p:sp>
      <p:pic>
        <p:nvPicPr>
          <p:cNvPr id="1026" name="Picture 2" descr="http://justcleaning.com.au/wp-content/uploads/2013/10/man-mopping-floor-800x53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7059" y="4628382"/>
            <a:ext cx="2395741" cy="15961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screen">
            <a:clrChange>
              <a:clrFrom>
                <a:srgbClr val="F3F3F4"/>
              </a:clrFrom>
              <a:clrTo>
                <a:srgbClr val="F3F3F4">
                  <a:alpha val="0"/>
                </a:srgbClr>
              </a:clrTo>
            </a:clrChange>
            <a:extLst>
              <a:ext uri="{28A0092B-C50C-407E-A947-70E740481C1C}">
                <a14:useLocalDpi xmlns:a14="http://schemas.microsoft.com/office/drawing/2010/main"/>
              </a:ext>
            </a:extLst>
          </a:blip>
          <a:srcRect/>
          <a:stretch>
            <a:fillRect/>
          </a:stretch>
        </p:blipFill>
        <p:spPr bwMode="auto">
          <a:xfrm>
            <a:off x="7162800" y="4142508"/>
            <a:ext cx="1834582" cy="183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0800000">
            <a:off x="6567052" y="5670364"/>
            <a:ext cx="720437" cy="30094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365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Types of Floor Mopping</a:t>
            </a:r>
            <a:endParaRPr lang="en-GB" dirty="0"/>
          </a:p>
        </p:txBody>
      </p:sp>
      <p:sp>
        <p:nvSpPr>
          <p:cNvPr id="3" name="Content Placeholder 2"/>
          <p:cNvSpPr>
            <a:spLocks noGrp="1"/>
          </p:cNvSpPr>
          <p:nvPr>
            <p:ph idx="1"/>
          </p:nvPr>
        </p:nvSpPr>
        <p:spPr>
          <a:xfrm>
            <a:off x="457200" y="2147454"/>
            <a:ext cx="4267200" cy="3978709"/>
          </a:xfrm>
        </p:spPr>
        <p:txBody>
          <a:bodyPr>
            <a:normAutofit fontScale="92500"/>
          </a:bodyPr>
          <a:lstStyle/>
          <a:p>
            <a:pPr marL="0" indent="0">
              <a:buNone/>
            </a:pPr>
            <a:r>
              <a:rPr lang="en-GB" dirty="0" smtClean="0"/>
              <a:t>Also referred to as “DUST Mopping”</a:t>
            </a:r>
          </a:p>
          <a:p>
            <a:r>
              <a:rPr lang="en-GB" dirty="0" smtClean="0"/>
              <a:t>Always recommended to dry mop BEFORE wet mopping</a:t>
            </a:r>
          </a:p>
          <a:p>
            <a:r>
              <a:rPr lang="en-GB" dirty="0" smtClean="0"/>
              <a:t>Dry mopping collects the main dust and debris </a:t>
            </a:r>
          </a:p>
          <a:p>
            <a:r>
              <a:rPr lang="en-GB" dirty="0" smtClean="0"/>
              <a:t>This is important for 2 reasons</a:t>
            </a:r>
          </a:p>
          <a:p>
            <a:pPr lvl="1"/>
            <a:r>
              <a:rPr lang="en-GB" dirty="0" smtClean="0"/>
              <a:t>Dust is a breeding ground for bacteria, this combined with the moist conditions of wet mopping can increase bacteria growth</a:t>
            </a:r>
          </a:p>
          <a:p>
            <a:pPr lvl="1"/>
            <a:r>
              <a:rPr lang="en-GB" dirty="0" smtClean="0"/>
              <a:t>Wet mopping is often used for cleaning/disinfecting, if the surface is not clean beforehand the chemical cannot effectively dwell on the surface</a:t>
            </a:r>
            <a:endParaRPr lang="en-GB" dirty="0"/>
          </a:p>
        </p:txBody>
      </p:sp>
      <p:sp>
        <p:nvSpPr>
          <p:cNvPr id="4" name="Rectangle 3"/>
          <p:cNvSpPr/>
          <p:nvPr/>
        </p:nvSpPr>
        <p:spPr>
          <a:xfrm>
            <a:off x="5816116" y="1119164"/>
            <a:ext cx="172354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1433991" y="1119164"/>
            <a:ext cx="162089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DRY</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Content Placeholder 2"/>
          <p:cNvSpPr txBox="1">
            <a:spLocks/>
          </p:cNvSpPr>
          <p:nvPr/>
        </p:nvSpPr>
        <p:spPr>
          <a:xfrm>
            <a:off x="4724399" y="2147454"/>
            <a:ext cx="4253345" cy="39787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rgbClr val="28343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rgbClr val="28343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rgbClr val="28343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rgbClr val="28343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2834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900" dirty="0" smtClean="0"/>
              <a:t>Normally referred to as WET mopping</a:t>
            </a:r>
          </a:p>
          <a:p>
            <a:r>
              <a:rPr lang="en-GB" sz="1900" dirty="0" smtClean="0"/>
              <a:t>Accounts for about 25% of floor cleaning in time spent cleaning</a:t>
            </a:r>
          </a:p>
          <a:p>
            <a:r>
              <a:rPr lang="en-GB" sz="1900" dirty="0" smtClean="0"/>
              <a:t>But accounts for around 50% of spend on floor mops</a:t>
            </a:r>
          </a:p>
          <a:p>
            <a:r>
              <a:rPr lang="en-GB" sz="1900" dirty="0" smtClean="0"/>
              <a:t>Important criteria</a:t>
            </a:r>
          </a:p>
          <a:p>
            <a:pPr lvl="1"/>
            <a:r>
              <a:rPr lang="en-GB" sz="1500" dirty="0" smtClean="0"/>
              <a:t>Mop drag/glide – Wet mopping is hard work, mops should glide easily over the surface to reduce risk of RSI’s</a:t>
            </a:r>
          </a:p>
          <a:p>
            <a:pPr lvl="1"/>
            <a:r>
              <a:rPr lang="en-GB" sz="1500" dirty="0" smtClean="0"/>
              <a:t>The mop should clean as large an areas possible, 20m2 is the industry standard</a:t>
            </a:r>
          </a:p>
          <a:p>
            <a:pPr lvl="1"/>
            <a:endParaRPr lang="en-GB" sz="1500" dirty="0"/>
          </a:p>
        </p:txBody>
      </p:sp>
    </p:spTree>
    <p:extLst>
      <p:ext uri="{BB962C8B-B14F-4D97-AF65-F5344CB8AC3E}">
        <p14:creationId xmlns:p14="http://schemas.microsoft.com/office/powerpoint/2010/main" val="209944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Dry Moping – Problems</a:t>
            </a:r>
            <a:endParaRPr lang="en-GB" dirty="0"/>
          </a:p>
        </p:txBody>
      </p:sp>
      <p:sp>
        <p:nvSpPr>
          <p:cNvPr id="3" name="Content Placeholder 2"/>
          <p:cNvSpPr>
            <a:spLocks noGrp="1"/>
          </p:cNvSpPr>
          <p:nvPr>
            <p:ph idx="1"/>
          </p:nvPr>
        </p:nvSpPr>
        <p:spPr>
          <a:xfrm>
            <a:off x="457200" y="1116702"/>
            <a:ext cx="4765979" cy="5009462"/>
          </a:xfrm>
        </p:spPr>
        <p:txBody>
          <a:bodyPr/>
          <a:lstStyle/>
          <a:p>
            <a:pPr marL="0" indent="0">
              <a:buNone/>
            </a:pPr>
            <a:r>
              <a:rPr lang="en-GB" dirty="0" smtClean="0"/>
              <a:t>Underutilised surface area of the fabric</a:t>
            </a:r>
          </a:p>
          <a:p>
            <a:r>
              <a:rPr lang="en-GB" sz="1600" dirty="0" smtClean="0"/>
              <a:t>Dust &amp; dirt cannot ingress into the centre of the mop</a:t>
            </a:r>
          </a:p>
          <a:p>
            <a:r>
              <a:rPr lang="en-GB" sz="1600" dirty="0" smtClean="0"/>
              <a:t>This means a large cross section of the floor mop is not utilised</a:t>
            </a:r>
          </a:p>
          <a:p>
            <a:pPr marL="0" indent="0">
              <a:buNone/>
            </a:pPr>
            <a:endParaRPr lang="en-GB" dirty="0"/>
          </a:p>
          <a:p>
            <a:pPr marL="0" indent="0">
              <a:buNone/>
            </a:pPr>
            <a:r>
              <a:rPr lang="en-GB" dirty="0" smtClean="0"/>
              <a:t>Build up of dust and debris</a:t>
            </a:r>
          </a:p>
          <a:p>
            <a:r>
              <a:rPr lang="en-GB" sz="1600" dirty="0" smtClean="0"/>
              <a:t>The high level of surface contact means that dirt and debris are stuck at the front of the mop</a:t>
            </a:r>
          </a:p>
          <a:p>
            <a:r>
              <a:rPr lang="en-GB" sz="1600" dirty="0" smtClean="0"/>
              <a:t>Dust &amp; Dirt ae not trapped in the mop</a:t>
            </a:r>
          </a:p>
          <a:p>
            <a:r>
              <a:rPr lang="en-GB" sz="1600" dirty="0" smtClean="0"/>
              <a:t>Mop needs to be changed more frequently</a:t>
            </a:r>
          </a:p>
          <a:p>
            <a:r>
              <a:rPr lang="en-GB" sz="1600" dirty="0" smtClean="0"/>
              <a:t>Visually very poor, creates a bad impression </a:t>
            </a:r>
            <a:endParaRPr lang="en-GB" sz="1600" dirty="0"/>
          </a:p>
        </p:txBody>
      </p:sp>
      <p:grpSp>
        <p:nvGrpSpPr>
          <p:cNvPr id="9" name="Group 8"/>
          <p:cNvGrpSpPr/>
          <p:nvPr/>
        </p:nvGrpSpPr>
        <p:grpSpPr>
          <a:xfrm>
            <a:off x="5070779" y="554157"/>
            <a:ext cx="3519055" cy="1634837"/>
            <a:chOff x="4405745" y="2549236"/>
            <a:chExt cx="3519055" cy="1634837"/>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15132" r="81595" b="6287"/>
            <a:stretch/>
          </p:blipFill>
          <p:spPr>
            <a:xfrm rot="16200000">
              <a:off x="5442959" y="1692130"/>
              <a:ext cx="1398819" cy="3362410"/>
            </a:xfrm>
            <a:prstGeom prst="rect">
              <a:avLst/>
            </a:prstGeom>
          </p:spPr>
        </p:pic>
        <p:sp>
          <p:nvSpPr>
            <p:cNvPr id="6" name="Freeform 5"/>
            <p:cNvSpPr/>
            <p:nvPr/>
          </p:nvSpPr>
          <p:spPr>
            <a:xfrm>
              <a:off x="4405745" y="2563091"/>
              <a:ext cx="235528" cy="1620982"/>
            </a:xfrm>
            <a:custGeom>
              <a:avLst/>
              <a:gdLst>
                <a:gd name="connsiteX0" fmla="*/ 124691 w 235528"/>
                <a:gd name="connsiteY0" fmla="*/ 55418 h 1620982"/>
                <a:gd name="connsiteX1" fmla="*/ 96982 w 235528"/>
                <a:gd name="connsiteY1" fmla="*/ 346364 h 1620982"/>
                <a:gd name="connsiteX2" fmla="*/ 235528 w 235528"/>
                <a:gd name="connsiteY2" fmla="*/ 1607127 h 1620982"/>
                <a:gd name="connsiteX3" fmla="*/ 0 w 235528"/>
                <a:gd name="connsiteY3" fmla="*/ 1620982 h 1620982"/>
                <a:gd name="connsiteX4" fmla="*/ 0 w 235528"/>
                <a:gd name="connsiteY4" fmla="*/ 0 h 1620982"/>
                <a:gd name="connsiteX5" fmla="*/ 96982 w 235528"/>
                <a:gd name="connsiteY5" fmla="*/ 0 h 1620982"/>
                <a:gd name="connsiteX6" fmla="*/ 124691 w 235528"/>
                <a:gd name="connsiteY6" fmla="*/ 55418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528" h="1620982">
                  <a:moveTo>
                    <a:pt x="124691" y="55418"/>
                  </a:moveTo>
                  <a:lnTo>
                    <a:pt x="96982" y="346364"/>
                  </a:lnTo>
                  <a:lnTo>
                    <a:pt x="235528" y="1607127"/>
                  </a:lnTo>
                  <a:lnTo>
                    <a:pt x="0" y="1620982"/>
                  </a:lnTo>
                  <a:lnTo>
                    <a:pt x="0" y="0"/>
                  </a:lnTo>
                  <a:lnTo>
                    <a:pt x="96982" y="0"/>
                  </a:lnTo>
                  <a:lnTo>
                    <a:pt x="124691" y="55418"/>
                  </a:lnTo>
                  <a:close/>
                </a:path>
              </a:pathLst>
            </a:cu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4558145" y="3657600"/>
              <a:ext cx="3366655" cy="471055"/>
            </a:xfrm>
            <a:custGeom>
              <a:avLst/>
              <a:gdLst>
                <a:gd name="connsiteX0" fmla="*/ 0 w 3366655"/>
                <a:gd name="connsiteY0" fmla="*/ 0 h 471055"/>
                <a:gd name="connsiteX1" fmla="*/ 3366655 w 3366655"/>
                <a:gd name="connsiteY1" fmla="*/ 318655 h 471055"/>
                <a:gd name="connsiteX2" fmla="*/ 3366655 w 3366655"/>
                <a:gd name="connsiteY2" fmla="*/ 471055 h 471055"/>
                <a:gd name="connsiteX3" fmla="*/ 83128 w 3366655"/>
                <a:gd name="connsiteY3" fmla="*/ 471055 h 471055"/>
                <a:gd name="connsiteX4" fmla="*/ 0 w 3366655"/>
                <a:gd name="connsiteY4" fmla="*/ 0 h 47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6655" h="471055">
                  <a:moveTo>
                    <a:pt x="0" y="0"/>
                  </a:moveTo>
                  <a:lnTo>
                    <a:pt x="3366655" y="318655"/>
                  </a:lnTo>
                  <a:lnTo>
                    <a:pt x="3366655" y="471055"/>
                  </a:lnTo>
                  <a:lnTo>
                    <a:pt x="83128" y="471055"/>
                  </a:lnTo>
                  <a:lnTo>
                    <a:pt x="0" y="0"/>
                  </a:lnTo>
                  <a:close/>
                </a:path>
              </a:pathLst>
            </a:cu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4488873" y="2549236"/>
              <a:ext cx="3408218" cy="387928"/>
            </a:xfrm>
            <a:custGeom>
              <a:avLst/>
              <a:gdLst>
                <a:gd name="connsiteX0" fmla="*/ 0 w 3408218"/>
                <a:gd name="connsiteY0" fmla="*/ 166255 h 387928"/>
                <a:gd name="connsiteX1" fmla="*/ 3408218 w 3408218"/>
                <a:gd name="connsiteY1" fmla="*/ 387928 h 387928"/>
                <a:gd name="connsiteX2" fmla="*/ 3394363 w 3408218"/>
                <a:gd name="connsiteY2" fmla="*/ 0 h 387928"/>
                <a:gd name="connsiteX3" fmla="*/ 27709 w 3408218"/>
                <a:gd name="connsiteY3" fmla="*/ 41564 h 387928"/>
                <a:gd name="connsiteX4" fmla="*/ 0 w 3408218"/>
                <a:gd name="connsiteY4" fmla="*/ 166255 h 38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218" h="387928">
                  <a:moveTo>
                    <a:pt x="0" y="166255"/>
                  </a:moveTo>
                  <a:lnTo>
                    <a:pt x="3408218" y="387928"/>
                  </a:lnTo>
                  <a:lnTo>
                    <a:pt x="3394363" y="0"/>
                  </a:lnTo>
                  <a:lnTo>
                    <a:pt x="27709" y="41564"/>
                  </a:lnTo>
                  <a:lnTo>
                    <a:pt x="0" y="166255"/>
                  </a:lnTo>
                  <a:close/>
                </a:path>
              </a:pathLst>
            </a:cu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5126194" y="1930589"/>
            <a:ext cx="3643744" cy="369332"/>
          </a:xfrm>
          <a:prstGeom prst="rect">
            <a:avLst/>
          </a:prstGeom>
          <a:noFill/>
        </p:spPr>
        <p:txBody>
          <a:bodyPr wrap="square" rtlCol="0">
            <a:spAutoFit/>
          </a:bodyPr>
          <a:lstStyle/>
          <a:p>
            <a:r>
              <a:rPr lang="en-GB" dirty="0" smtClean="0"/>
              <a:t>Underside of traditional flat mop</a:t>
            </a:r>
            <a:endParaRPr lang="en-GB" dirty="0"/>
          </a:p>
        </p:txBody>
      </p:sp>
      <p:sp>
        <p:nvSpPr>
          <p:cNvPr id="11" name="TextBox 10"/>
          <p:cNvSpPr txBox="1"/>
          <p:nvPr/>
        </p:nvSpPr>
        <p:spPr>
          <a:xfrm>
            <a:off x="5223179" y="5685225"/>
            <a:ext cx="3643744" cy="369332"/>
          </a:xfrm>
          <a:prstGeom prst="rect">
            <a:avLst/>
          </a:prstGeom>
          <a:noFill/>
        </p:spPr>
        <p:txBody>
          <a:bodyPr wrap="square" rtlCol="0">
            <a:spAutoFit/>
          </a:bodyPr>
          <a:lstStyle/>
          <a:p>
            <a:r>
              <a:rPr lang="en-GB" dirty="0" smtClean="0"/>
              <a:t>Front edge of flat mop</a:t>
            </a:r>
            <a:endParaRPr lang="en-GB" dirty="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0050" y="4735294"/>
            <a:ext cx="3796144" cy="82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26197" y="2523330"/>
            <a:ext cx="3796141" cy="206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rot="282393">
            <a:off x="5826281" y="1109558"/>
            <a:ext cx="1869424" cy="525934"/>
          </a:xfrm>
          <a:prstGeom prst="rect">
            <a:avLst/>
          </a:prstGeom>
          <a:noFill/>
          <a:ln w="57150">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242588" y="5080456"/>
            <a:ext cx="3610480" cy="419877"/>
          </a:xfrm>
          <a:prstGeom prst="rect">
            <a:avLst/>
          </a:prstGeom>
          <a:noFill/>
          <a:ln w="28575">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H="1">
            <a:off x="5409488" y="3819970"/>
            <a:ext cx="623843" cy="205099"/>
          </a:xfrm>
          <a:prstGeom prst="line">
            <a:avLst/>
          </a:prstGeom>
          <a:ln w="57150">
            <a:solidFill>
              <a:srgbClr val="4D4D4D"/>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20410554">
            <a:off x="5228475" y="3531546"/>
            <a:ext cx="3610480" cy="419877"/>
          </a:xfrm>
          <a:prstGeom prst="rect">
            <a:avLst/>
          </a:prstGeom>
          <a:noFill/>
          <a:ln w="28575">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8517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right solution?</a:t>
            </a:r>
            <a:endParaRPr lang="en-GB" dirty="0"/>
          </a:p>
        </p:txBody>
      </p:sp>
      <p:sp>
        <p:nvSpPr>
          <p:cNvPr id="3" name="Content Placeholder 2"/>
          <p:cNvSpPr>
            <a:spLocks noGrp="1"/>
          </p:cNvSpPr>
          <p:nvPr>
            <p:ph idx="1"/>
          </p:nvPr>
        </p:nvSpPr>
        <p:spPr>
          <a:xfrm>
            <a:off x="457200" y="995320"/>
            <a:ext cx="8229600" cy="5130844"/>
          </a:xfrm>
        </p:spPr>
        <p:txBody>
          <a:bodyPr/>
          <a:lstStyle/>
          <a:p>
            <a:r>
              <a:rPr lang="en-GB" dirty="0" smtClean="0"/>
              <a:t>Testing, Testing, Testing!</a:t>
            </a:r>
          </a:p>
          <a:p>
            <a:endParaRPr lang="en-GB" dirty="0"/>
          </a:p>
          <a:p>
            <a:endParaRPr lang="en-GB" dirty="0" smtClean="0"/>
          </a:p>
          <a:p>
            <a:endParaRPr lang="en-GB" dirty="0"/>
          </a:p>
          <a:p>
            <a:endParaRPr lang="en-GB" dirty="0" smtClean="0"/>
          </a:p>
          <a:p>
            <a:endParaRPr lang="en-GB" dirty="0"/>
          </a:p>
          <a:p>
            <a:endParaRPr lang="en-GB" dirty="0" smtClean="0"/>
          </a:p>
          <a:p>
            <a:r>
              <a:rPr lang="en-GB" dirty="0" smtClean="0"/>
              <a:t>Refinement and detailed testing</a:t>
            </a: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3049" r="9475"/>
          <a:stretch/>
        </p:blipFill>
        <p:spPr>
          <a:xfrm>
            <a:off x="4383458" y="1474849"/>
            <a:ext cx="3078944" cy="1981463"/>
          </a:xfrm>
          <a:prstGeom prst="rect">
            <a:avLst/>
          </a:prstGeom>
        </p:spPr>
      </p:pic>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843" b="5696"/>
          <a:stretch/>
        </p:blipFill>
        <p:spPr bwMode="auto">
          <a:xfrm>
            <a:off x="905598" y="1474849"/>
            <a:ext cx="3247685" cy="198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25668" r="6604"/>
          <a:stretch/>
        </p:blipFill>
        <p:spPr>
          <a:xfrm>
            <a:off x="6333581" y="4128654"/>
            <a:ext cx="2204607" cy="1832494"/>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14811" r="9717"/>
          <a:stretch/>
        </p:blipFill>
        <p:spPr>
          <a:xfrm>
            <a:off x="944695" y="4128654"/>
            <a:ext cx="2456670" cy="1832494"/>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l="10192" r="9615"/>
          <a:stretch/>
        </p:blipFill>
        <p:spPr>
          <a:xfrm>
            <a:off x="3553770" y="4128654"/>
            <a:ext cx="2610331" cy="1832494"/>
          </a:xfrm>
          <a:prstGeom prst="rect">
            <a:avLst/>
          </a:prstGeom>
        </p:spPr>
      </p:pic>
    </p:spTree>
    <p:extLst>
      <p:ext uri="{BB962C8B-B14F-4D97-AF65-F5344CB8AC3E}">
        <p14:creationId xmlns:p14="http://schemas.microsoft.com/office/powerpoint/2010/main" val="3599456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solution – Increased effectiveness</a:t>
            </a:r>
            <a:endParaRPr lang="en-GB" dirty="0"/>
          </a:p>
        </p:txBody>
      </p:sp>
      <p:sp>
        <p:nvSpPr>
          <p:cNvPr id="3" name="Content Placeholder 2"/>
          <p:cNvSpPr>
            <a:spLocks noGrp="1"/>
          </p:cNvSpPr>
          <p:nvPr>
            <p:ph idx="1"/>
          </p:nvPr>
        </p:nvSpPr>
        <p:spPr>
          <a:xfrm>
            <a:off x="5292434" y="1177636"/>
            <a:ext cx="3796146" cy="4934673"/>
          </a:xfrm>
        </p:spPr>
        <p:txBody>
          <a:bodyPr>
            <a:normAutofit/>
          </a:bodyPr>
          <a:lstStyle/>
          <a:p>
            <a:r>
              <a:rPr lang="en-GB" sz="2400" dirty="0" smtClean="0"/>
              <a:t>Increased dust pick up </a:t>
            </a:r>
          </a:p>
          <a:p>
            <a:r>
              <a:rPr lang="en-GB" dirty="0"/>
              <a:t>Simple zip channel for mop </a:t>
            </a:r>
            <a:r>
              <a:rPr lang="en-GB" dirty="0" smtClean="0"/>
              <a:t>attachment</a:t>
            </a:r>
          </a:p>
          <a:p>
            <a:r>
              <a:rPr lang="en-GB" dirty="0"/>
              <a:t>Bumper at the edge of mop to reduce marks on walls</a:t>
            </a:r>
          </a:p>
          <a:p>
            <a:r>
              <a:rPr lang="en-GB" dirty="0" smtClean="0"/>
              <a:t>3.5’ angled mop head to allow dust &amp; debris ingress</a:t>
            </a:r>
          </a:p>
          <a:p>
            <a:r>
              <a:rPr lang="en-GB" dirty="0" smtClean="0"/>
              <a:t>Channels on the mop to encourage dust &amp; debris to the centre of the mop</a:t>
            </a:r>
          </a:p>
          <a:p>
            <a:r>
              <a:rPr lang="en-GB" dirty="0" smtClean="0"/>
              <a:t>Easy to clean &amp; softer surface contact, for reduced feedback and vibration </a:t>
            </a:r>
          </a:p>
        </p:txBody>
      </p:sp>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649" r="3979" b="45337"/>
          <a:stretch/>
        </p:blipFill>
        <p:spPr bwMode="auto">
          <a:xfrm>
            <a:off x="1207923" y="995320"/>
            <a:ext cx="3364077" cy="138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59496" y="2463905"/>
            <a:ext cx="5005228" cy="386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153544" y="2826327"/>
            <a:ext cx="1263586" cy="1233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49951" y="3511042"/>
            <a:ext cx="2067178" cy="2197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726873" y="2167151"/>
            <a:ext cx="1690256" cy="1656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785337" y="4170219"/>
            <a:ext cx="645650" cy="666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272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Dry Dust Mopping</a:t>
            </a:r>
          </a:p>
        </p:txBody>
      </p:sp>
      <p:sp>
        <p:nvSpPr>
          <p:cNvPr id="5" name="Content Placeholder 4"/>
          <p:cNvSpPr>
            <a:spLocks noGrp="1"/>
          </p:cNvSpPr>
          <p:nvPr>
            <p:ph idx="1"/>
          </p:nvPr>
        </p:nvSpPr>
        <p:spPr>
          <a:xfrm>
            <a:off x="457200" y="1116703"/>
            <a:ext cx="5336849" cy="1840142"/>
          </a:xfrm>
        </p:spPr>
        <p:txBody>
          <a:bodyPr>
            <a:noAutofit/>
          </a:bodyPr>
          <a:lstStyle/>
          <a:p>
            <a:pPr marL="0" indent="0">
              <a:buNone/>
            </a:pPr>
            <a:r>
              <a:rPr lang="en-GB" sz="1800" dirty="0">
                <a:solidFill>
                  <a:srgbClr val="80A42F"/>
                </a:solidFill>
              </a:rPr>
              <a:t>Perfect for public areas </a:t>
            </a:r>
            <a:r>
              <a:rPr lang="en-GB" sz="1800" dirty="0" smtClean="0">
                <a:solidFill>
                  <a:srgbClr val="80A42F"/>
                </a:solidFill>
              </a:rPr>
              <a:t>&amp; sites where </a:t>
            </a:r>
            <a:r>
              <a:rPr lang="en-GB" sz="1800" dirty="0">
                <a:solidFill>
                  <a:srgbClr val="80A42F"/>
                </a:solidFill>
              </a:rPr>
              <a:t>machine </a:t>
            </a:r>
            <a:r>
              <a:rPr lang="en-GB" sz="1800" dirty="0" smtClean="0">
                <a:solidFill>
                  <a:srgbClr val="80A42F"/>
                </a:solidFill>
              </a:rPr>
              <a:t>washing is not possible</a:t>
            </a:r>
          </a:p>
          <a:p>
            <a:pPr marL="0" indent="0">
              <a:buNone/>
            </a:pPr>
            <a:endParaRPr lang="en-GB" sz="600" dirty="0">
              <a:solidFill>
                <a:srgbClr val="80A42F"/>
              </a:solidFill>
            </a:endParaRPr>
          </a:p>
          <a:p>
            <a:r>
              <a:rPr lang="en-GB" sz="1400" dirty="0" smtClean="0">
                <a:solidFill>
                  <a:schemeClr val="accent1">
                    <a:lumMod val="90000"/>
                    <a:lumOff val="10000"/>
                  </a:schemeClr>
                </a:solidFill>
              </a:rPr>
              <a:t>We have a range of Oil &amp; Tack dry dusting products, as well as the Microfibre Economy and Light products which can both be used wet or dry</a:t>
            </a:r>
            <a:endParaRPr lang="en-GB" sz="1400" dirty="0">
              <a:solidFill>
                <a:schemeClr val="accent1">
                  <a:lumMod val="90000"/>
                  <a:lumOff val="1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2504650"/>
            <a:ext cx="8229600" cy="3714904"/>
          </a:xfrm>
          <a:prstGeom prst="rect">
            <a:avLst/>
          </a:prstGeom>
        </p:spPr>
      </p:pic>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32428" y="962596"/>
            <a:ext cx="2695377" cy="183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199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Wet Mopping - Problems</a:t>
            </a:r>
            <a:endParaRPr lang="en-GB" dirty="0"/>
          </a:p>
        </p:txBody>
      </p:sp>
      <p:sp>
        <p:nvSpPr>
          <p:cNvPr id="4" name="Content Placeholder 2"/>
          <p:cNvSpPr>
            <a:spLocks noGrp="1"/>
          </p:cNvSpPr>
          <p:nvPr>
            <p:ph idx="1"/>
          </p:nvPr>
        </p:nvSpPr>
        <p:spPr>
          <a:xfrm>
            <a:off x="457200" y="1116702"/>
            <a:ext cx="4765979" cy="5009462"/>
          </a:xfrm>
        </p:spPr>
        <p:txBody>
          <a:bodyPr/>
          <a:lstStyle/>
          <a:p>
            <a:pPr marL="0" indent="0">
              <a:buNone/>
            </a:pPr>
            <a:r>
              <a:rPr lang="en-GB" dirty="0" smtClean="0"/>
              <a:t>Risk </a:t>
            </a:r>
            <a:r>
              <a:rPr lang="en-GB" dirty="0"/>
              <a:t>of cross contamination </a:t>
            </a:r>
          </a:p>
          <a:p>
            <a:r>
              <a:rPr lang="en-GB" sz="1600" dirty="0" smtClean="0"/>
              <a:t>In healthcare settings its is prescribed that 1 mop can only clean 1 area or room</a:t>
            </a:r>
          </a:p>
          <a:p>
            <a:r>
              <a:rPr lang="en-GB" sz="1600" dirty="0" smtClean="0"/>
              <a:t>This means that the product is not used for a long period, but still needs to provide and effective clean</a:t>
            </a:r>
          </a:p>
          <a:p>
            <a:endParaRPr lang="en-GB" sz="1600" dirty="0" smtClean="0"/>
          </a:p>
          <a:p>
            <a:pPr marL="0" indent="0">
              <a:buNone/>
            </a:pPr>
            <a:r>
              <a:rPr lang="en-GB" dirty="0"/>
              <a:t>Limited </a:t>
            </a:r>
            <a:r>
              <a:rPr lang="en-GB" dirty="0" err="1"/>
              <a:t>Sq</a:t>
            </a:r>
            <a:r>
              <a:rPr lang="en-GB" dirty="0"/>
              <a:t> </a:t>
            </a:r>
            <a:r>
              <a:rPr lang="en-GB" dirty="0" err="1"/>
              <a:t>mtrs</a:t>
            </a:r>
            <a:r>
              <a:rPr lang="en-GB" dirty="0"/>
              <a:t> possible with x1 mop</a:t>
            </a:r>
          </a:p>
          <a:p>
            <a:r>
              <a:rPr lang="en-GB" sz="1600" dirty="0" smtClean="0"/>
              <a:t>Outside of high risk areas the problem is physically how much liquid a wet/damp mop can hold in </a:t>
            </a:r>
          </a:p>
          <a:p>
            <a:r>
              <a:rPr lang="en-GB" sz="1600" dirty="0" smtClean="0"/>
              <a:t>The market leading products can achieve </a:t>
            </a:r>
            <a:r>
              <a:rPr lang="en-GB" sz="1600" dirty="0" err="1" smtClean="0"/>
              <a:t>upto</a:t>
            </a:r>
            <a:r>
              <a:rPr lang="en-GB" sz="1600" dirty="0" smtClean="0"/>
              <a:t> 25 </a:t>
            </a:r>
            <a:r>
              <a:rPr lang="en-GB" sz="1600" dirty="0" err="1" smtClean="0"/>
              <a:t>Sq</a:t>
            </a:r>
            <a:r>
              <a:rPr lang="en-GB" sz="1600" dirty="0" smtClean="0"/>
              <a:t> </a:t>
            </a:r>
            <a:r>
              <a:rPr lang="en-GB" sz="1600" dirty="0" err="1" smtClean="0"/>
              <a:t>mtrs</a:t>
            </a:r>
            <a:r>
              <a:rPr lang="en-GB" sz="1600" dirty="0" smtClean="0"/>
              <a:t> maximum</a:t>
            </a:r>
          </a:p>
          <a:p>
            <a:r>
              <a:rPr lang="en-GB" sz="1600" dirty="0" smtClean="0"/>
              <a:t>Distribution of cleaning liquids varies widely from start to end</a:t>
            </a:r>
          </a:p>
          <a:p>
            <a:r>
              <a:rPr lang="en-GB" sz="1600" dirty="0" smtClean="0"/>
              <a:t>Dwell times cannot there be guaranteed</a:t>
            </a:r>
          </a:p>
        </p:txBody>
      </p:sp>
      <p:sp>
        <p:nvSpPr>
          <p:cNvPr id="10" name="TextBox 9"/>
          <p:cNvSpPr txBox="1"/>
          <p:nvPr/>
        </p:nvSpPr>
        <p:spPr>
          <a:xfrm>
            <a:off x="5223179" y="3101363"/>
            <a:ext cx="3643744" cy="369332"/>
          </a:xfrm>
          <a:prstGeom prst="rect">
            <a:avLst/>
          </a:prstGeom>
          <a:noFill/>
        </p:spPr>
        <p:txBody>
          <a:bodyPr wrap="square" rtlCol="0">
            <a:spAutoFit/>
          </a:bodyPr>
          <a:lstStyle/>
          <a:p>
            <a:pPr algn="ctr"/>
            <a:r>
              <a:rPr lang="en-GB" dirty="0" smtClean="0"/>
              <a:t>Single Room Cleaning</a:t>
            </a:r>
            <a:endParaRPr lang="en-GB" dirty="0"/>
          </a:p>
        </p:txBody>
      </p:sp>
      <p:sp>
        <p:nvSpPr>
          <p:cNvPr id="11" name="TextBox 10"/>
          <p:cNvSpPr txBox="1"/>
          <p:nvPr/>
        </p:nvSpPr>
        <p:spPr>
          <a:xfrm>
            <a:off x="5223179" y="5685225"/>
            <a:ext cx="3643744" cy="369332"/>
          </a:xfrm>
          <a:prstGeom prst="rect">
            <a:avLst/>
          </a:prstGeom>
          <a:noFill/>
        </p:spPr>
        <p:txBody>
          <a:bodyPr wrap="square" rtlCol="0">
            <a:spAutoFit/>
          </a:bodyPr>
          <a:lstStyle/>
          <a:p>
            <a:pPr algn="ctr"/>
            <a:r>
              <a:rPr lang="en-GB" dirty="0" smtClean="0"/>
              <a:t>Large public areas</a:t>
            </a:r>
            <a:endParaRPr lang="en-GB" dirty="0"/>
          </a:p>
        </p:txBody>
      </p:sp>
      <p:sp>
        <p:nvSpPr>
          <p:cNvPr id="14" name="AutoShape 2" descr="https://i.guim.co.uk/img/static/sys-images/Guardian/Pix/pictures/2013/7/9/1373372816679/Hospital-cleaner-mopping--008.jpg?w=620&amp;q=55&amp;auto=format&amp;usm=12&amp;fit=max&amp;s=289388e626a3e002e7b414f0413b799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52762" y="3667318"/>
            <a:ext cx="3190608" cy="191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81920" y="472294"/>
            <a:ext cx="1717705" cy="2587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61664" y="472294"/>
            <a:ext cx="1717705" cy="2587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666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hicopee Colour Scheme">
      <a:dk1>
        <a:srgbClr val="283439"/>
      </a:dk1>
      <a:lt1>
        <a:srgbClr val="FFFFFF"/>
      </a:lt1>
      <a:dk2>
        <a:srgbClr val="283439"/>
      </a:dk2>
      <a:lt2>
        <a:srgbClr val="FFFFFF"/>
      </a:lt2>
      <a:accent1>
        <a:srgbClr val="283439"/>
      </a:accent1>
      <a:accent2>
        <a:srgbClr val="DA001D"/>
      </a:accent2>
      <a:accent3>
        <a:srgbClr val="80A42F"/>
      </a:accent3>
      <a:accent4>
        <a:srgbClr val="0E86C1"/>
      </a:accent4>
      <a:accent5>
        <a:srgbClr val="242453"/>
      </a:accent5>
      <a:accent6>
        <a:srgbClr val="E0B718"/>
      </a:accent6>
      <a:hlink>
        <a:srgbClr val="DA001D"/>
      </a:hlink>
      <a:folHlink>
        <a:srgbClr val="80A4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916</TotalTime>
  <Words>1118</Words>
  <Application>Microsoft Office PowerPoint</Application>
  <PresentationFormat>On-screen Show (4:3)</PresentationFormat>
  <Paragraphs>152</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Custom Design</vt:lpstr>
      <vt:lpstr>1_Custom Design</vt:lpstr>
      <vt:lpstr>Chicopee® Floorcare Launch</vt:lpstr>
      <vt:lpstr>What is the opportunity?</vt:lpstr>
      <vt:lpstr>Why the need?</vt:lpstr>
      <vt:lpstr>2 Types of Floor Mopping</vt:lpstr>
      <vt:lpstr>Dry Moping – Problems</vt:lpstr>
      <vt:lpstr>The right solution?</vt:lpstr>
      <vt:lpstr>Final solution – Increased effectiveness</vt:lpstr>
      <vt:lpstr>Dry Dust Mopping</vt:lpstr>
      <vt:lpstr>Wet Mopping - Problems</vt:lpstr>
      <vt:lpstr>Chicopee Fluid Mop System</vt:lpstr>
      <vt:lpstr>Ergonomic Cleaning Tools</vt:lpstr>
      <vt:lpstr>Chicopee Fluid System – Built to last</vt:lpstr>
      <vt:lpstr>Hygienic Wet Mopping</vt:lpstr>
      <vt:lpstr>Chicopee® Microfibre Mop Super</vt:lpstr>
      <vt:lpstr>Surface Cleaning - Microfibre Light</vt:lpstr>
      <vt:lpstr>Chicopee Dusting Mop - Extendable</vt:lpstr>
      <vt:lpstr>PowerPoint Presentation</vt:lpstr>
      <vt:lpstr>Appendix</vt:lpstr>
      <vt:lpstr>Chicopee® Microfibre Floor Mop - Light</vt:lpstr>
      <vt:lpstr>PowerPoint Presentation</vt:lpstr>
    </vt:vector>
  </TitlesOfParts>
  <Company>Fishtank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 Fisher</dc:creator>
  <cp:lastModifiedBy>Rossen, Nancy</cp:lastModifiedBy>
  <cp:revision>127</cp:revision>
  <dcterms:created xsi:type="dcterms:W3CDTF">2015-07-30T15:23:09Z</dcterms:created>
  <dcterms:modified xsi:type="dcterms:W3CDTF">2017-01-17T15:40:27Z</dcterms:modified>
</cp:coreProperties>
</file>