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5" r:id="rId2"/>
    <p:sldId id="273" r:id="rId3"/>
    <p:sldId id="336" r:id="rId4"/>
    <p:sldId id="345" r:id="rId5"/>
    <p:sldId id="329" r:id="rId6"/>
    <p:sldId id="330" r:id="rId7"/>
    <p:sldId id="341" r:id="rId8"/>
    <p:sldId id="346" r:id="rId9"/>
    <p:sldId id="338" r:id="rId10"/>
    <p:sldId id="325" r:id="rId11"/>
    <p:sldId id="326" r:id="rId12"/>
    <p:sldId id="344" r:id="rId13"/>
    <p:sldId id="340" r:id="rId14"/>
    <p:sldId id="261" r:id="rId15"/>
    <p:sldId id="350" r:id="rId16"/>
    <p:sldId id="339" r:id="rId17"/>
    <p:sldId id="270" r:id="rId18"/>
    <p:sldId id="319" r:id="rId19"/>
    <p:sldId id="331" r:id="rId20"/>
    <p:sldId id="332" r:id="rId21"/>
    <p:sldId id="347" r:id="rId22"/>
    <p:sldId id="333" r:id="rId23"/>
    <p:sldId id="328" r:id="rId24"/>
    <p:sldId id="349" r:id="rId25"/>
    <p:sldId id="314" r:id="rId26"/>
    <p:sldId id="348" r:id="rId27"/>
    <p:sldId id="343" r:id="rId28"/>
  </p:sldIdLst>
  <p:sldSz cx="10972800" cy="6858000"/>
  <p:notesSz cx="7099300" cy="10234613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6F1"/>
    <a:srgbClr val="69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971" autoAdjust="0"/>
    <p:restoredTop sz="85486" autoAdjust="0"/>
  </p:normalViewPr>
  <p:slideViewPr>
    <p:cSldViewPr snapToGrid="0" snapToObjects="1">
      <p:cViewPr varScale="1">
        <p:scale>
          <a:sx n="100" d="100"/>
          <a:sy n="100" d="100"/>
        </p:scale>
        <p:origin x="-1224" y="-8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DF52F-97B9-43D1-B37E-AA4BD25B115C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A63026C-4EF5-449E-800B-592717929F9F}">
      <dgm:prSet phldrT="[Text]"/>
      <dgm:spPr/>
      <dgm:t>
        <a:bodyPr/>
        <a:lstStyle/>
        <a:p>
          <a:r>
            <a:rPr lang="en-GB" dirty="0" smtClean="0"/>
            <a:t>Surfaces &amp; Objects</a:t>
          </a:r>
          <a:endParaRPr lang="en-GB" dirty="0"/>
        </a:p>
      </dgm:t>
    </dgm:pt>
    <dgm:pt modelId="{E5F3F9DE-D876-4AF3-B7B9-DDB287C2039E}" type="parTrans" cxnId="{5D322E60-7B30-4C43-8923-42C16E383077}">
      <dgm:prSet/>
      <dgm:spPr/>
      <dgm:t>
        <a:bodyPr/>
        <a:lstStyle/>
        <a:p>
          <a:endParaRPr lang="en-GB"/>
        </a:p>
      </dgm:t>
    </dgm:pt>
    <dgm:pt modelId="{49D97F05-79B5-4517-92A1-6478FA7B6ED4}" type="sibTrans" cxnId="{5D322E60-7B30-4C43-8923-42C16E383077}">
      <dgm:prSet/>
      <dgm:spPr/>
      <dgm:t>
        <a:bodyPr/>
        <a:lstStyle/>
        <a:p>
          <a:endParaRPr lang="en-GB"/>
        </a:p>
      </dgm:t>
    </dgm:pt>
    <dgm:pt modelId="{F5BDA133-BAF2-4C2B-B336-D8D24D80D003}">
      <dgm:prSet phldrT="[Text]" custT="1"/>
      <dgm:spPr/>
      <dgm:t>
        <a:bodyPr/>
        <a:lstStyle/>
        <a:p>
          <a:r>
            <a:rPr lang="en-GB" sz="1200" dirty="0" smtClean="0"/>
            <a:t>Soak a dry wipe in chemical</a:t>
          </a:r>
          <a:endParaRPr lang="en-GB" sz="1200" dirty="0"/>
        </a:p>
      </dgm:t>
    </dgm:pt>
    <dgm:pt modelId="{60B6D6A4-90C4-49D7-9BF7-1CBDD833468A}" type="parTrans" cxnId="{02BD8FFE-9EFA-4959-AB5F-C1DBABA93118}">
      <dgm:prSet/>
      <dgm:spPr/>
      <dgm:t>
        <a:bodyPr/>
        <a:lstStyle/>
        <a:p>
          <a:endParaRPr lang="en-GB"/>
        </a:p>
      </dgm:t>
    </dgm:pt>
    <dgm:pt modelId="{12F54601-D64D-4CEA-8B7A-5ADC2D35757F}" type="sibTrans" cxnId="{02BD8FFE-9EFA-4959-AB5F-C1DBABA93118}">
      <dgm:prSet/>
      <dgm:spPr/>
      <dgm:t>
        <a:bodyPr/>
        <a:lstStyle/>
        <a:p>
          <a:endParaRPr lang="en-GB"/>
        </a:p>
      </dgm:t>
    </dgm:pt>
    <dgm:pt modelId="{236648E9-ED29-4A2C-83FC-AFF7D1A4782D}">
      <dgm:prSet phldrT="[Text]" custT="1"/>
      <dgm:spPr/>
      <dgm:t>
        <a:bodyPr/>
        <a:lstStyle/>
        <a:p>
          <a:r>
            <a:rPr lang="en-GB" sz="1200" dirty="0" smtClean="0"/>
            <a:t>Wipe with a pre-moistened wipe</a:t>
          </a:r>
          <a:endParaRPr lang="en-GB" sz="1200" dirty="0"/>
        </a:p>
      </dgm:t>
    </dgm:pt>
    <dgm:pt modelId="{37E8BF50-A055-42C6-B83B-187C2907704E}" type="parTrans" cxnId="{56AEF349-A388-4B67-8CEC-104980BFFFDE}">
      <dgm:prSet/>
      <dgm:spPr/>
      <dgm:t>
        <a:bodyPr/>
        <a:lstStyle/>
        <a:p>
          <a:endParaRPr lang="en-GB"/>
        </a:p>
      </dgm:t>
    </dgm:pt>
    <dgm:pt modelId="{E61BE29E-E8CE-4DB8-976B-0F37827BBCF3}" type="sibTrans" cxnId="{56AEF349-A388-4B67-8CEC-104980BFFFDE}">
      <dgm:prSet/>
      <dgm:spPr/>
      <dgm:t>
        <a:bodyPr/>
        <a:lstStyle/>
        <a:p>
          <a:endParaRPr lang="en-GB"/>
        </a:p>
      </dgm:t>
    </dgm:pt>
    <dgm:pt modelId="{F725A101-886C-4ACF-8700-1D45436EF09B}">
      <dgm:prSet phldrT="[Text]" custT="1"/>
      <dgm:spPr/>
      <dgm:t>
        <a:bodyPr/>
        <a:lstStyle/>
        <a:p>
          <a:r>
            <a:rPr lang="en-GB" sz="1200" dirty="0" smtClean="0"/>
            <a:t>Spray chemical and wipe dry with a wipe</a:t>
          </a:r>
          <a:endParaRPr lang="en-GB" sz="1200" dirty="0"/>
        </a:p>
      </dgm:t>
    </dgm:pt>
    <dgm:pt modelId="{029A2289-1E80-47AC-A28F-623E5A28C645}" type="parTrans" cxnId="{05A60D47-0404-4B15-B4DF-7B104A2FA1A6}">
      <dgm:prSet/>
      <dgm:spPr/>
      <dgm:t>
        <a:bodyPr/>
        <a:lstStyle/>
        <a:p>
          <a:endParaRPr lang="en-GB"/>
        </a:p>
      </dgm:t>
    </dgm:pt>
    <dgm:pt modelId="{587C4DFE-DA68-4F13-8A07-51C1B4CA2150}" type="sibTrans" cxnId="{05A60D47-0404-4B15-B4DF-7B104A2FA1A6}">
      <dgm:prSet/>
      <dgm:spPr/>
      <dgm:t>
        <a:bodyPr/>
        <a:lstStyle/>
        <a:p>
          <a:endParaRPr lang="en-GB"/>
        </a:p>
      </dgm:t>
    </dgm:pt>
    <dgm:pt modelId="{CB679B6C-CF99-4A1B-B8A9-57E3354070D9}" type="pres">
      <dgm:prSet presAssocID="{347DF52F-97B9-43D1-B37E-AA4BD25B11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EB8944-C118-4409-8436-43461B1EFE6B}" type="pres">
      <dgm:prSet presAssocID="{EA63026C-4EF5-449E-800B-592717929F9F}" presName="centerShape" presStyleLbl="node0" presStyleIdx="0" presStyleCnt="1" custScaleX="79272" custScaleY="78281"/>
      <dgm:spPr/>
      <dgm:t>
        <a:bodyPr/>
        <a:lstStyle/>
        <a:p>
          <a:endParaRPr lang="en-GB"/>
        </a:p>
      </dgm:t>
    </dgm:pt>
    <dgm:pt modelId="{9A69A446-FD06-4AAA-A4D2-D0DD76121808}" type="pres">
      <dgm:prSet presAssocID="{60B6D6A4-90C4-49D7-9BF7-1CBDD833468A}" presName="parTrans" presStyleLbl="sibTrans2D1" presStyleIdx="0" presStyleCnt="3"/>
      <dgm:spPr/>
      <dgm:t>
        <a:bodyPr/>
        <a:lstStyle/>
        <a:p>
          <a:endParaRPr lang="en-GB"/>
        </a:p>
      </dgm:t>
    </dgm:pt>
    <dgm:pt modelId="{4DFCDE30-A639-4440-9F00-DB4519C7363A}" type="pres">
      <dgm:prSet presAssocID="{60B6D6A4-90C4-49D7-9BF7-1CBDD833468A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0645068-3F92-4495-8A84-C3CD92A2EA23}" type="pres">
      <dgm:prSet presAssocID="{F5BDA133-BAF2-4C2B-B336-D8D24D80D003}" presName="node" presStyleLbl="node1" presStyleIdx="0" presStyleCnt="3" custScaleX="110917" custScaleY="112000" custRadScaleRad="80322" custRadScaleInc="-13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31EFA-35E5-42AA-81FB-50EE4FC764E8}" type="pres">
      <dgm:prSet presAssocID="{37E8BF50-A055-42C6-B83B-187C2907704E}" presName="parTrans" presStyleLbl="sibTrans2D1" presStyleIdx="1" presStyleCnt="3"/>
      <dgm:spPr/>
      <dgm:t>
        <a:bodyPr/>
        <a:lstStyle/>
        <a:p>
          <a:endParaRPr lang="en-GB"/>
        </a:p>
      </dgm:t>
    </dgm:pt>
    <dgm:pt modelId="{E4B8067F-C264-445F-B35F-2D993B7EB7A0}" type="pres">
      <dgm:prSet presAssocID="{37E8BF50-A055-42C6-B83B-187C2907704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60BD7C8-ADA4-4E5E-AD58-69E51DA1A8E5}" type="pres">
      <dgm:prSet presAssocID="{236648E9-ED29-4A2C-83FC-AFF7D1A4782D}" presName="node" presStyleLbl="node1" presStyleIdx="1" presStyleCnt="3" custScaleX="110917" custScaleY="112000" custRadScaleRad="81931" custRadScaleInc="-28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D1C1DB-1B58-48F5-A2D2-A139B6286B27}" type="pres">
      <dgm:prSet presAssocID="{029A2289-1E80-47AC-A28F-623E5A28C645}" presName="parTrans" presStyleLbl="sibTrans2D1" presStyleIdx="2" presStyleCnt="3"/>
      <dgm:spPr/>
      <dgm:t>
        <a:bodyPr/>
        <a:lstStyle/>
        <a:p>
          <a:endParaRPr lang="en-GB"/>
        </a:p>
      </dgm:t>
    </dgm:pt>
    <dgm:pt modelId="{6FBF6BC8-9FA5-4DA7-9A4E-C598780A239D}" type="pres">
      <dgm:prSet presAssocID="{029A2289-1E80-47AC-A28F-623E5A28C645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D220C7FA-9569-4E88-9DAC-3F9B647F8B0F}" type="pres">
      <dgm:prSet presAssocID="{F725A101-886C-4ACF-8700-1D45436EF09B}" presName="node" presStyleLbl="node1" presStyleIdx="2" presStyleCnt="3" custScaleX="110917" custScaleY="112000" custRadScaleRad="80184" custRadScaleInc="8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1DB571-3442-4DDD-97DE-31E28399819A}" type="presOf" srcId="{60B6D6A4-90C4-49D7-9BF7-1CBDD833468A}" destId="{4DFCDE30-A639-4440-9F00-DB4519C7363A}" srcOrd="1" destOrd="0" presId="urn:microsoft.com/office/officeart/2005/8/layout/radial5"/>
    <dgm:cxn modelId="{D205129E-17B0-42E7-9F2F-C88735CF558B}" type="presOf" srcId="{F725A101-886C-4ACF-8700-1D45436EF09B}" destId="{D220C7FA-9569-4E88-9DAC-3F9B647F8B0F}" srcOrd="0" destOrd="0" presId="urn:microsoft.com/office/officeart/2005/8/layout/radial5"/>
    <dgm:cxn modelId="{5D322E60-7B30-4C43-8923-42C16E383077}" srcId="{347DF52F-97B9-43D1-B37E-AA4BD25B115C}" destId="{EA63026C-4EF5-449E-800B-592717929F9F}" srcOrd="0" destOrd="0" parTransId="{E5F3F9DE-D876-4AF3-B7B9-DDB287C2039E}" sibTransId="{49D97F05-79B5-4517-92A1-6478FA7B6ED4}"/>
    <dgm:cxn modelId="{02BD8FFE-9EFA-4959-AB5F-C1DBABA93118}" srcId="{EA63026C-4EF5-449E-800B-592717929F9F}" destId="{F5BDA133-BAF2-4C2B-B336-D8D24D80D003}" srcOrd="0" destOrd="0" parTransId="{60B6D6A4-90C4-49D7-9BF7-1CBDD833468A}" sibTransId="{12F54601-D64D-4CEA-8B7A-5ADC2D35757F}"/>
    <dgm:cxn modelId="{ED89B60D-658E-496A-AEB8-0AC4A27AB720}" type="presOf" srcId="{EA63026C-4EF5-449E-800B-592717929F9F}" destId="{8CEB8944-C118-4409-8436-43461B1EFE6B}" srcOrd="0" destOrd="0" presId="urn:microsoft.com/office/officeart/2005/8/layout/radial5"/>
    <dgm:cxn modelId="{9AA69F87-7A6A-430E-AECD-124BDCBD295D}" type="presOf" srcId="{37E8BF50-A055-42C6-B83B-187C2907704E}" destId="{E4B8067F-C264-445F-B35F-2D993B7EB7A0}" srcOrd="1" destOrd="0" presId="urn:microsoft.com/office/officeart/2005/8/layout/radial5"/>
    <dgm:cxn modelId="{3F28B122-F7D1-4086-948B-FE38C2FFD6E1}" type="presOf" srcId="{347DF52F-97B9-43D1-B37E-AA4BD25B115C}" destId="{CB679B6C-CF99-4A1B-B8A9-57E3354070D9}" srcOrd="0" destOrd="0" presId="urn:microsoft.com/office/officeart/2005/8/layout/radial5"/>
    <dgm:cxn modelId="{05A60D47-0404-4B15-B4DF-7B104A2FA1A6}" srcId="{EA63026C-4EF5-449E-800B-592717929F9F}" destId="{F725A101-886C-4ACF-8700-1D45436EF09B}" srcOrd="2" destOrd="0" parTransId="{029A2289-1E80-47AC-A28F-623E5A28C645}" sibTransId="{587C4DFE-DA68-4F13-8A07-51C1B4CA2150}"/>
    <dgm:cxn modelId="{56AEF349-A388-4B67-8CEC-104980BFFFDE}" srcId="{EA63026C-4EF5-449E-800B-592717929F9F}" destId="{236648E9-ED29-4A2C-83FC-AFF7D1A4782D}" srcOrd="1" destOrd="0" parTransId="{37E8BF50-A055-42C6-B83B-187C2907704E}" sibTransId="{E61BE29E-E8CE-4DB8-976B-0F37827BBCF3}"/>
    <dgm:cxn modelId="{92924642-1D00-4EB4-88ED-DCAF124CFF4C}" type="presOf" srcId="{029A2289-1E80-47AC-A28F-623E5A28C645}" destId="{6FBF6BC8-9FA5-4DA7-9A4E-C598780A239D}" srcOrd="1" destOrd="0" presId="urn:microsoft.com/office/officeart/2005/8/layout/radial5"/>
    <dgm:cxn modelId="{DA911828-E1CA-492D-BCC3-DD08C0E0B26F}" type="presOf" srcId="{236648E9-ED29-4A2C-83FC-AFF7D1A4782D}" destId="{260BD7C8-ADA4-4E5E-AD58-69E51DA1A8E5}" srcOrd="0" destOrd="0" presId="urn:microsoft.com/office/officeart/2005/8/layout/radial5"/>
    <dgm:cxn modelId="{FB489D08-910A-4415-B9D4-40C71CB51661}" type="presOf" srcId="{37E8BF50-A055-42C6-B83B-187C2907704E}" destId="{32031EFA-35E5-42AA-81FB-50EE4FC764E8}" srcOrd="0" destOrd="0" presId="urn:microsoft.com/office/officeart/2005/8/layout/radial5"/>
    <dgm:cxn modelId="{00FE33F4-6EDD-4EF8-A379-9A39C532BD70}" type="presOf" srcId="{029A2289-1E80-47AC-A28F-623E5A28C645}" destId="{40D1C1DB-1B58-48F5-A2D2-A139B6286B27}" srcOrd="0" destOrd="0" presId="urn:microsoft.com/office/officeart/2005/8/layout/radial5"/>
    <dgm:cxn modelId="{EEAEB66D-BCCA-40B2-A394-890F845E09A2}" type="presOf" srcId="{60B6D6A4-90C4-49D7-9BF7-1CBDD833468A}" destId="{9A69A446-FD06-4AAA-A4D2-D0DD76121808}" srcOrd="0" destOrd="0" presId="urn:microsoft.com/office/officeart/2005/8/layout/radial5"/>
    <dgm:cxn modelId="{BA866273-EB34-4AFE-86DC-A65E784D4C7D}" type="presOf" srcId="{F5BDA133-BAF2-4C2B-B336-D8D24D80D003}" destId="{90645068-3F92-4495-8A84-C3CD92A2EA23}" srcOrd="0" destOrd="0" presId="urn:microsoft.com/office/officeart/2005/8/layout/radial5"/>
    <dgm:cxn modelId="{E404CC99-4ECF-4022-BDC4-AED4BE7993DD}" type="presParOf" srcId="{CB679B6C-CF99-4A1B-B8A9-57E3354070D9}" destId="{8CEB8944-C118-4409-8436-43461B1EFE6B}" srcOrd="0" destOrd="0" presId="urn:microsoft.com/office/officeart/2005/8/layout/radial5"/>
    <dgm:cxn modelId="{C6832108-6E36-44B4-AB13-B6D8304155F7}" type="presParOf" srcId="{CB679B6C-CF99-4A1B-B8A9-57E3354070D9}" destId="{9A69A446-FD06-4AAA-A4D2-D0DD76121808}" srcOrd="1" destOrd="0" presId="urn:microsoft.com/office/officeart/2005/8/layout/radial5"/>
    <dgm:cxn modelId="{4965B6EC-1E75-40CE-AB0F-7BA103A40376}" type="presParOf" srcId="{9A69A446-FD06-4AAA-A4D2-D0DD76121808}" destId="{4DFCDE30-A639-4440-9F00-DB4519C7363A}" srcOrd="0" destOrd="0" presId="urn:microsoft.com/office/officeart/2005/8/layout/radial5"/>
    <dgm:cxn modelId="{91768021-68F8-4EDC-830C-01546C3CB538}" type="presParOf" srcId="{CB679B6C-CF99-4A1B-B8A9-57E3354070D9}" destId="{90645068-3F92-4495-8A84-C3CD92A2EA23}" srcOrd="2" destOrd="0" presId="urn:microsoft.com/office/officeart/2005/8/layout/radial5"/>
    <dgm:cxn modelId="{91027EA9-7523-4A0E-8611-291086790377}" type="presParOf" srcId="{CB679B6C-CF99-4A1B-B8A9-57E3354070D9}" destId="{32031EFA-35E5-42AA-81FB-50EE4FC764E8}" srcOrd="3" destOrd="0" presId="urn:microsoft.com/office/officeart/2005/8/layout/radial5"/>
    <dgm:cxn modelId="{FD375502-9A2B-4C1B-BC37-C3BAED2CA061}" type="presParOf" srcId="{32031EFA-35E5-42AA-81FB-50EE4FC764E8}" destId="{E4B8067F-C264-445F-B35F-2D993B7EB7A0}" srcOrd="0" destOrd="0" presId="urn:microsoft.com/office/officeart/2005/8/layout/radial5"/>
    <dgm:cxn modelId="{171A82F2-789E-4653-9B36-9B9037BB5DA7}" type="presParOf" srcId="{CB679B6C-CF99-4A1B-B8A9-57E3354070D9}" destId="{260BD7C8-ADA4-4E5E-AD58-69E51DA1A8E5}" srcOrd="4" destOrd="0" presId="urn:microsoft.com/office/officeart/2005/8/layout/radial5"/>
    <dgm:cxn modelId="{3A578817-9478-4EC6-89CA-E5923FF5F86B}" type="presParOf" srcId="{CB679B6C-CF99-4A1B-B8A9-57E3354070D9}" destId="{40D1C1DB-1B58-48F5-A2D2-A139B6286B27}" srcOrd="5" destOrd="0" presId="urn:microsoft.com/office/officeart/2005/8/layout/radial5"/>
    <dgm:cxn modelId="{F6F3D31D-2D0A-4C10-A5D1-7C4AFBF2AEB9}" type="presParOf" srcId="{40D1C1DB-1B58-48F5-A2D2-A139B6286B27}" destId="{6FBF6BC8-9FA5-4DA7-9A4E-C598780A239D}" srcOrd="0" destOrd="0" presId="urn:microsoft.com/office/officeart/2005/8/layout/radial5"/>
    <dgm:cxn modelId="{F80C6681-6B98-4588-9797-BB42215130D6}" type="presParOf" srcId="{CB679B6C-CF99-4A1B-B8A9-57E3354070D9}" destId="{D220C7FA-9569-4E88-9DAC-3F9B647F8B0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A419E-4F86-44A0-9520-5A6AC2BE4B28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97F40-CA65-4FE1-9A6A-45EF954DBC54}">
      <dgm:prSet phldrT="[Text]" custT="1"/>
      <dgm:spPr>
        <a:xfrm>
          <a:off x="1828794" y="1714510"/>
          <a:ext cx="675187" cy="2645573"/>
        </a:xfr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Detergent</a:t>
          </a:r>
          <a:endParaRPr lang="en-US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13E77A6D-4AF3-4EB5-85A9-54C8FD20587B}" type="parTrans" cxnId="{1B7989C9-BBC5-4A43-A4E3-3A859E1BB82F}">
      <dgm:prSet/>
      <dgm:spPr/>
      <dgm:t>
        <a:bodyPr/>
        <a:lstStyle/>
        <a:p>
          <a:endParaRPr lang="en-US" sz="2800"/>
        </a:p>
      </dgm:t>
    </dgm:pt>
    <dgm:pt modelId="{7D0678A9-F168-44FD-9F23-DCB3B76A0916}" type="sibTrans" cxnId="{1B7989C9-BBC5-4A43-A4E3-3A859E1BB82F}">
      <dgm:prSet/>
      <dgm:spPr/>
      <dgm:t>
        <a:bodyPr/>
        <a:lstStyle/>
        <a:p>
          <a:endParaRPr lang="en-US" sz="2800"/>
        </a:p>
      </dgm:t>
    </dgm:pt>
    <dgm:pt modelId="{20ED1D5D-73F5-463C-9DF4-98C04D2E54F5}">
      <dgm:prSet phldrT="[Text]" custT="1"/>
      <dgm:spPr>
        <a:xfrm>
          <a:off x="335939" y="552357"/>
          <a:ext cx="894554" cy="3559155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en-US" sz="120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94B852A9-E159-4535-BB81-72ED18E6B367}" type="parTrans" cxnId="{E2DDD469-3E2A-4E39-8AEC-12D637261BD9}">
      <dgm:prSet/>
      <dgm:spPr/>
      <dgm:t>
        <a:bodyPr/>
        <a:lstStyle/>
        <a:p>
          <a:endParaRPr lang="en-US" sz="2800"/>
        </a:p>
      </dgm:t>
    </dgm:pt>
    <dgm:pt modelId="{7AC3A83D-F8CB-45BD-B4B2-FAD8701A89E3}" type="sibTrans" cxnId="{E2DDD469-3E2A-4E39-8AEC-12D637261BD9}">
      <dgm:prSet/>
      <dgm:spPr/>
      <dgm:t>
        <a:bodyPr/>
        <a:lstStyle/>
        <a:p>
          <a:endParaRPr lang="en-US" sz="2800"/>
        </a:p>
      </dgm:t>
    </dgm:pt>
    <dgm:pt modelId="{AC05E54D-622A-4A24-B312-FBFA2901D36A}">
      <dgm:prSet phldrT="[Text]" custT="1"/>
      <dgm:spPr>
        <a:xfrm>
          <a:off x="335939" y="552357"/>
          <a:ext cx="894554" cy="3559155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en-US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45C5ECC-0E06-44EF-A17B-8127C259BCD4}" type="parTrans" cxnId="{2552A7E3-A7AA-473F-BF8B-7C6EE78F85E0}">
      <dgm:prSet/>
      <dgm:spPr/>
      <dgm:t>
        <a:bodyPr/>
        <a:lstStyle/>
        <a:p>
          <a:endParaRPr lang="en-US" sz="2800"/>
        </a:p>
      </dgm:t>
    </dgm:pt>
    <dgm:pt modelId="{D27FD1B3-FEB0-442C-B134-B4D82EF6F6C2}" type="sibTrans" cxnId="{2552A7E3-A7AA-473F-BF8B-7C6EE78F85E0}">
      <dgm:prSet/>
      <dgm:spPr/>
      <dgm:t>
        <a:bodyPr/>
        <a:lstStyle/>
        <a:p>
          <a:endParaRPr lang="en-US" sz="2800"/>
        </a:p>
      </dgm:t>
    </dgm:pt>
    <dgm:pt modelId="{08E629F6-16AE-4A32-B064-B6548F28B0A3}">
      <dgm:prSet phldrT="[Text]" custT="1"/>
      <dgm:spPr>
        <a:xfrm>
          <a:off x="1142997" y="2019290"/>
          <a:ext cx="675187" cy="2328699"/>
        </a:xfr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Cleaning- Dry</a:t>
          </a:r>
          <a:endParaRPr lang="en-US" sz="11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304B0A8B-517D-4509-B841-E79F489464AF}" type="parTrans" cxnId="{F743D191-301C-4543-901F-BFAA17CBED2A}">
      <dgm:prSet/>
      <dgm:spPr/>
      <dgm:t>
        <a:bodyPr/>
        <a:lstStyle/>
        <a:p>
          <a:endParaRPr lang="en-US" sz="2800"/>
        </a:p>
      </dgm:t>
    </dgm:pt>
    <dgm:pt modelId="{ED4CCC55-242D-4E9E-9FF0-3A8A9188B8D2}" type="sibTrans" cxnId="{F743D191-301C-4543-901F-BFAA17CBED2A}">
      <dgm:prSet/>
      <dgm:spPr/>
      <dgm:t>
        <a:bodyPr/>
        <a:lstStyle/>
        <a:p>
          <a:endParaRPr lang="en-US" sz="2800"/>
        </a:p>
      </dgm:t>
    </dgm:pt>
    <dgm:pt modelId="{47A4A312-4BC3-4B41-A778-44EB97E714D3}">
      <dgm:prSet phldrT="[Text]" custT="1"/>
      <dgm:spPr>
        <a:xfrm>
          <a:off x="1711197" y="976608"/>
          <a:ext cx="894554" cy="3117820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en-US" sz="120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0DBC294-FF2A-46A9-B7F9-FFA5F8E2D4AC}" type="parTrans" cxnId="{F1F6E152-6660-43C3-916C-AB72756769E0}">
      <dgm:prSet/>
      <dgm:spPr/>
      <dgm:t>
        <a:bodyPr/>
        <a:lstStyle/>
        <a:p>
          <a:endParaRPr lang="en-US" sz="2800"/>
        </a:p>
      </dgm:t>
    </dgm:pt>
    <dgm:pt modelId="{0B184CE6-060B-4004-AAAF-CBCC66E99C28}" type="sibTrans" cxnId="{F1F6E152-6660-43C3-916C-AB72756769E0}">
      <dgm:prSet/>
      <dgm:spPr/>
      <dgm:t>
        <a:bodyPr/>
        <a:lstStyle/>
        <a:p>
          <a:endParaRPr lang="en-US" sz="2800"/>
        </a:p>
      </dgm:t>
    </dgm:pt>
    <dgm:pt modelId="{5DA6FADA-6904-416D-8862-6806980189A0}">
      <dgm:prSet phldrT="[Text]" custT="1"/>
      <dgm:spPr>
        <a:xfrm>
          <a:off x="1711197" y="976608"/>
          <a:ext cx="894554" cy="3117820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en-US" sz="120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005EF48-37DC-4D5B-B23F-63DF4C609B84}" type="parTrans" cxnId="{5552FC8B-CAD9-4877-95CC-8DFDDFC1AA6E}">
      <dgm:prSet/>
      <dgm:spPr/>
      <dgm:t>
        <a:bodyPr/>
        <a:lstStyle/>
        <a:p>
          <a:endParaRPr lang="en-US" sz="2800"/>
        </a:p>
      </dgm:t>
    </dgm:pt>
    <dgm:pt modelId="{5C42296E-8C5C-4F1D-A3E6-EB1D6439A4CF}" type="sibTrans" cxnId="{5552FC8B-CAD9-4877-95CC-8DFDDFC1AA6E}">
      <dgm:prSet/>
      <dgm:spPr/>
      <dgm:t>
        <a:bodyPr/>
        <a:lstStyle/>
        <a:p>
          <a:endParaRPr lang="en-US" sz="2800"/>
        </a:p>
      </dgm:t>
    </dgm:pt>
    <dgm:pt modelId="{F9C8D599-E15D-4469-AF6E-79A5D09C84A7}">
      <dgm:prSet phldrT="[Text]" custT="1"/>
      <dgm:spPr>
        <a:xfrm>
          <a:off x="467809" y="2362196"/>
          <a:ext cx="675187" cy="1993483"/>
        </a:xfr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Wiping</a:t>
          </a:r>
          <a:endParaRPr lang="en-US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FCEBC8A-A576-4386-AE39-D82594A5EE74}" type="parTrans" cxnId="{08DA27F3-BDA8-45E2-9FDD-BF0072707F1A}">
      <dgm:prSet/>
      <dgm:spPr/>
      <dgm:t>
        <a:bodyPr/>
        <a:lstStyle/>
        <a:p>
          <a:endParaRPr lang="en-US" sz="2800"/>
        </a:p>
      </dgm:t>
    </dgm:pt>
    <dgm:pt modelId="{4035C0B3-34A3-4231-9786-5B7A90ED6672}" type="sibTrans" cxnId="{08DA27F3-BDA8-45E2-9FDD-BF0072707F1A}">
      <dgm:prSet/>
      <dgm:spPr/>
      <dgm:t>
        <a:bodyPr/>
        <a:lstStyle/>
        <a:p>
          <a:endParaRPr lang="en-US" sz="2800"/>
        </a:p>
      </dgm:t>
    </dgm:pt>
    <dgm:pt modelId="{47438AB2-B171-4348-9104-91C89A535317}">
      <dgm:prSet phldrT="[Text]" custT="1"/>
      <dgm:spPr>
        <a:xfrm>
          <a:off x="3086455" y="1426841"/>
          <a:ext cx="894554" cy="2669010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en-US" sz="120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D074A5C-6A1A-4941-8F0A-DBA4F3310DB3}" type="parTrans" cxnId="{1ABEA19D-0AFD-4022-AB1D-A622C05E6E66}">
      <dgm:prSet/>
      <dgm:spPr/>
      <dgm:t>
        <a:bodyPr/>
        <a:lstStyle/>
        <a:p>
          <a:endParaRPr lang="en-US" sz="2800"/>
        </a:p>
      </dgm:t>
    </dgm:pt>
    <dgm:pt modelId="{F2B81708-82D9-413D-AC80-674E2C27FA40}" type="sibTrans" cxnId="{1ABEA19D-0AFD-4022-AB1D-A622C05E6E66}">
      <dgm:prSet/>
      <dgm:spPr/>
      <dgm:t>
        <a:bodyPr/>
        <a:lstStyle/>
        <a:p>
          <a:endParaRPr lang="en-US" sz="2800"/>
        </a:p>
      </dgm:t>
    </dgm:pt>
    <dgm:pt modelId="{DB985E0D-871C-4CDC-9B7E-ADDBCA8BF31F}">
      <dgm:prSet phldrT="[Text]" custT="1"/>
      <dgm:spPr>
        <a:xfrm>
          <a:off x="3086455" y="1426841"/>
          <a:ext cx="894554" cy="2669010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en-US" sz="120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7829E79-EE7A-4506-BC27-9C55501DB9F3}" type="parTrans" cxnId="{0FEB5080-E017-4376-8978-0E5E03C582BC}">
      <dgm:prSet/>
      <dgm:spPr/>
      <dgm:t>
        <a:bodyPr/>
        <a:lstStyle/>
        <a:p>
          <a:endParaRPr lang="en-US" sz="2800"/>
        </a:p>
      </dgm:t>
    </dgm:pt>
    <dgm:pt modelId="{AD6A9F98-E13C-493A-A5E7-2EBDE7120FC8}" type="sibTrans" cxnId="{0FEB5080-E017-4376-8978-0E5E03C582BC}">
      <dgm:prSet/>
      <dgm:spPr/>
      <dgm:t>
        <a:bodyPr/>
        <a:lstStyle/>
        <a:p>
          <a:endParaRPr lang="en-US" sz="2800"/>
        </a:p>
      </dgm:t>
    </dgm:pt>
    <dgm:pt modelId="{A5A21D2A-DC45-4F77-860F-93D90E51D461}">
      <dgm:prSet phldrT="[Text]" custT="1"/>
      <dgm:spPr>
        <a:xfrm>
          <a:off x="2516467" y="1562102"/>
          <a:ext cx="607730" cy="2763740"/>
        </a:xfr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Sanitizing</a:t>
          </a:r>
          <a:endParaRPr lang="en-US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0DEF871A-59FC-4803-8294-1B8CDA8149FA}" type="parTrans" cxnId="{8ECBABA7-54EA-4F88-ABF3-7897DCBE3E3F}">
      <dgm:prSet/>
      <dgm:spPr/>
      <dgm:t>
        <a:bodyPr/>
        <a:lstStyle/>
        <a:p>
          <a:endParaRPr lang="en-US" sz="2800"/>
        </a:p>
      </dgm:t>
    </dgm:pt>
    <dgm:pt modelId="{9CFD9FB0-D2A3-4BCB-A051-BB4C914CBD4B}" type="sibTrans" cxnId="{8ECBABA7-54EA-4F88-ABF3-7897DCBE3E3F}">
      <dgm:prSet/>
      <dgm:spPr/>
      <dgm:t>
        <a:bodyPr/>
        <a:lstStyle/>
        <a:p>
          <a:endParaRPr lang="en-US" sz="2800"/>
        </a:p>
      </dgm:t>
    </dgm:pt>
    <dgm:pt modelId="{5349B346-0395-4785-92D2-7FF97ABFA595}">
      <dgm:prSet phldrT="[Text]" custT="1"/>
      <dgm:spPr>
        <a:xfrm>
          <a:off x="3164930" y="1512700"/>
          <a:ext cx="721275" cy="2830699"/>
        </a:xfr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Disinfecting</a:t>
          </a:r>
          <a:endParaRPr lang="en-US" sz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EB2F19E-92A4-4006-9798-8025D763F3B1}" type="parTrans" cxnId="{DD1B68FF-68AC-4FF0-A2C6-9CB11D3E781D}">
      <dgm:prSet/>
      <dgm:spPr/>
      <dgm:t>
        <a:bodyPr/>
        <a:lstStyle/>
        <a:p>
          <a:endParaRPr lang="en-US" sz="2800"/>
        </a:p>
      </dgm:t>
    </dgm:pt>
    <dgm:pt modelId="{3E3D9831-973A-472A-8C6E-D57474EB8FDB}" type="sibTrans" cxnId="{DD1B68FF-68AC-4FF0-A2C6-9CB11D3E781D}">
      <dgm:prSet/>
      <dgm:spPr/>
      <dgm:t>
        <a:bodyPr/>
        <a:lstStyle/>
        <a:p>
          <a:endParaRPr lang="en-US" sz="2800"/>
        </a:p>
      </dgm:t>
    </dgm:pt>
    <dgm:pt modelId="{8725D615-56F2-4714-AE8B-EA15BAD5A518}" type="pres">
      <dgm:prSet presAssocID="{81EA419E-4F86-44A0-9520-5A6AC2BE4B2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7D2D126D-456C-4E25-92BE-1FE635F1E5BE}" type="pres">
      <dgm:prSet presAssocID="{8AF97F40-CA65-4FE1-9A6A-45EF954DBC54}" presName="parentText_1" presStyleLbl="node1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5593BBA-C879-4AB7-B1EF-B834A3B361BB}" type="pres">
      <dgm:prSet presAssocID="{8AF97F40-CA65-4FE1-9A6A-45EF954DBC54}" presName="childText_1" presStyleLbl="node1" presStyleIdx="0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393FABA6-D25E-46C8-9E4E-D263CB83E4D6}" type="pres">
      <dgm:prSet presAssocID="{8AF97F40-CA65-4FE1-9A6A-45EF954DBC54}" presName="accentShape_1" presStyleCnt="0"/>
      <dgm:spPr/>
    </dgm:pt>
    <dgm:pt modelId="{A11CC9D9-7F43-439D-95B6-1A46A019B276}" type="pres">
      <dgm:prSet presAssocID="{8AF97F40-CA65-4FE1-9A6A-45EF954DBC54}" presName="imageRepeatNode" presStyleLbl="node1" presStyleIdx="0" presStyleCnt="5" custScaleX="53589" custScaleY="43946" custLinFactNeighborX="94289" custLinFactNeighborY="18394"/>
      <dgm:spPr/>
      <dgm:t>
        <a:bodyPr/>
        <a:lstStyle/>
        <a:p>
          <a:endParaRPr lang="en-GB"/>
        </a:p>
      </dgm:t>
    </dgm:pt>
    <dgm:pt modelId="{BA43949C-3642-4A4B-ACE0-6AAE030E3048}" type="pres">
      <dgm:prSet presAssocID="{08E629F6-16AE-4A32-B064-B6548F28B0A3}" presName="parentText_2" presStyleLbl="node1" presStyleIdx="0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39952A9-702A-4BC5-A1A5-EA19660C88EC}" type="pres">
      <dgm:prSet presAssocID="{08E629F6-16AE-4A32-B064-B6548F28B0A3}" presName="childText_2" presStyleLbl="node2" presStyleIdx="0" presStyleCnt="0" custLinFactNeighborX="138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8594D22-C188-4C6B-8A1F-BA3572BE8BED}" type="pres">
      <dgm:prSet presAssocID="{08E629F6-16AE-4A32-B064-B6548F28B0A3}" presName="accentShape_2" presStyleCnt="0"/>
      <dgm:spPr/>
    </dgm:pt>
    <dgm:pt modelId="{B4CA1866-88D9-41A5-8A79-58D4FDF77533}" type="pres">
      <dgm:prSet presAssocID="{08E629F6-16AE-4A32-B064-B6548F28B0A3}" presName="imageRepeatNode" presStyleLbl="node1" presStyleIdx="1" presStyleCnt="5" custScaleX="53589" custScaleY="37664" custLinFactNeighborX="-72271" custLinFactNeighborY="20341"/>
      <dgm:spPr/>
      <dgm:t>
        <a:bodyPr/>
        <a:lstStyle/>
        <a:p>
          <a:endParaRPr lang="en-US"/>
        </a:p>
      </dgm:t>
    </dgm:pt>
    <dgm:pt modelId="{A07C514F-022B-4D46-9492-51EBAF55E3AA}" type="pres">
      <dgm:prSet presAssocID="{F9C8D599-E15D-4469-AF6E-79A5D09C84A7}" presName="parentText_3" presStyleLbl="node1" presStyleIdx="1" presStyleCnt="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5B55AA2-B2C8-4A0D-94ED-DA861B3DCD09}" type="pres">
      <dgm:prSet presAssocID="{F9C8D599-E15D-4469-AF6E-79A5D09C84A7}" presName="childText_3" presStyleLbl="node2" presStyleIdx="0" presStyleCnt="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7A77011-25C7-40AF-814E-2ECAC0614023}" type="pres">
      <dgm:prSet presAssocID="{F9C8D599-E15D-4469-AF6E-79A5D09C84A7}" presName="accentShape_3" presStyleCnt="0"/>
      <dgm:spPr/>
    </dgm:pt>
    <dgm:pt modelId="{010ABB51-2F90-4991-96AD-987CE7F9383C}" type="pres">
      <dgm:prSet presAssocID="{F9C8D599-E15D-4469-AF6E-79A5D09C84A7}" presName="imageRepeatNode" presStyleLbl="node1" presStyleIdx="2" presStyleCnt="5" custScaleX="53589" custScaleY="28547" custLinFactX="-100000" custLinFactNeighborX="-137912" custLinFactNeighborY="22858"/>
      <dgm:spPr/>
      <dgm:t>
        <a:bodyPr/>
        <a:lstStyle/>
        <a:p>
          <a:endParaRPr lang="en-GB"/>
        </a:p>
      </dgm:t>
    </dgm:pt>
    <dgm:pt modelId="{94E8363E-5367-467A-938B-74EA57B13C75}" type="pres">
      <dgm:prSet presAssocID="{A5A21D2A-DC45-4F77-860F-93D90E51D461}" presName="parentText_4" presStyleLbl="node1" presStyleIdx="2" presStyleCnt="5" custScaleX="53589" custScaleY="74690" custLinFactNeighborX="97669" custLinFactNeighborY="401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5A690BE-E73C-484E-9CDA-D59E7334DBC9}" type="pres">
      <dgm:prSet presAssocID="{A5A21D2A-DC45-4F77-860F-93D90E51D461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BE3AEF-B566-4ECF-9387-06CE4E02F1B9}" type="pres">
      <dgm:prSet presAssocID="{A5A21D2A-DC45-4F77-860F-93D90E51D461}" presName="accentShape_4" presStyleCnt="0"/>
      <dgm:spPr/>
    </dgm:pt>
    <dgm:pt modelId="{B74BE973-5160-4527-9293-8A9EA91B6D55}" type="pres">
      <dgm:prSet presAssocID="{A5A21D2A-DC45-4F77-860F-93D90E51D461}" presName="imageRepeatNode" presStyleLbl="node1" presStyleIdx="3" presStyleCnt="5" custScaleX="48235" custScaleY="85679" custLinFactX="-78234" custLinFactNeighborX="-100000" custLinFactNeighborY="-8237"/>
      <dgm:spPr/>
      <dgm:t>
        <a:bodyPr/>
        <a:lstStyle/>
        <a:p>
          <a:endParaRPr lang="en-US"/>
        </a:p>
      </dgm:t>
    </dgm:pt>
    <dgm:pt modelId="{217B10AC-A709-4D0F-A3AB-669AEDF91AD4}" type="pres">
      <dgm:prSet presAssocID="{5349B346-0395-4785-92D2-7FF97ABFA595}" presName="parentText_5" presStyleLbl="node1" presStyleIdx="3" presStyleCnt="5" custScaleX="48235" custScaleY="124902" custLinFactX="-80889" custLinFactNeighborX="-100000" custLinFactNeighborY="-41795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1B83793-21E5-480C-982E-4942FF5A1F6B}" type="pres">
      <dgm:prSet presAssocID="{5349B346-0395-4785-92D2-7FF97ABFA595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8DCE7D6-99B9-47B2-8D13-79B558961D3F}" type="pres">
      <dgm:prSet presAssocID="{5349B346-0395-4785-92D2-7FF97ABFA595}" presName="accentShape_5" presStyleCnt="0"/>
      <dgm:spPr/>
    </dgm:pt>
    <dgm:pt modelId="{CE5844DF-3118-416A-9B4A-C429B862DB77}" type="pres">
      <dgm:prSet presAssocID="{5349B346-0395-4785-92D2-7FF97ABFA595}" presName="imageRepeatNode" presStyleLbl="node1" presStyleIdx="4" presStyleCnt="5" custScaleX="50117" custScaleY="127444" custLinFactX="-100000" custLinFactNeighborX="-133397" custLinFactNeighborY="-32898"/>
      <dgm:spPr/>
      <dgm:t>
        <a:bodyPr/>
        <a:lstStyle/>
        <a:p>
          <a:endParaRPr lang="en-US"/>
        </a:p>
      </dgm:t>
    </dgm:pt>
  </dgm:ptLst>
  <dgm:cxnLst>
    <dgm:cxn modelId="{2552A7E3-A7AA-473F-BF8B-7C6EE78F85E0}" srcId="{8AF97F40-CA65-4FE1-9A6A-45EF954DBC54}" destId="{AC05E54D-622A-4A24-B312-FBFA2901D36A}" srcOrd="1" destOrd="0" parTransId="{445C5ECC-0E06-44EF-A17B-8127C259BCD4}" sibTransId="{D27FD1B3-FEB0-442C-B134-B4D82EF6F6C2}"/>
    <dgm:cxn modelId="{C6CBD1E3-41D5-449B-B5FD-AEF564E2EB52}" type="presOf" srcId="{AC05E54D-622A-4A24-B312-FBFA2901D36A}" destId="{C5593BBA-C879-4AB7-B1EF-B834A3B361BB}" srcOrd="0" destOrd="1" presId="urn:microsoft.com/office/officeart/2009/3/layout/BlockDescendingList"/>
    <dgm:cxn modelId="{87F6DE91-8FCD-43EF-884D-331BB30BE7F2}" type="presOf" srcId="{F9C8D599-E15D-4469-AF6E-79A5D09C84A7}" destId="{010ABB51-2F90-4991-96AD-987CE7F9383C}" srcOrd="1" destOrd="0" presId="urn:microsoft.com/office/officeart/2009/3/layout/BlockDescendingList"/>
    <dgm:cxn modelId="{CCCEAFCA-4CEC-492A-9D07-B7FABB7614D2}" type="presOf" srcId="{A5A21D2A-DC45-4F77-860F-93D90E51D461}" destId="{B74BE973-5160-4527-9293-8A9EA91B6D55}" srcOrd="1" destOrd="0" presId="urn:microsoft.com/office/officeart/2009/3/layout/BlockDescendingList"/>
    <dgm:cxn modelId="{F743D191-301C-4543-901F-BFAA17CBED2A}" srcId="{81EA419E-4F86-44A0-9520-5A6AC2BE4B28}" destId="{08E629F6-16AE-4A32-B064-B6548F28B0A3}" srcOrd="1" destOrd="0" parTransId="{304B0A8B-517D-4509-B841-E79F489464AF}" sibTransId="{ED4CCC55-242D-4E9E-9FF0-3A8A9188B8D2}"/>
    <dgm:cxn modelId="{DD1B68FF-68AC-4FF0-A2C6-9CB11D3E781D}" srcId="{81EA419E-4F86-44A0-9520-5A6AC2BE4B28}" destId="{5349B346-0395-4785-92D2-7FF97ABFA595}" srcOrd="4" destOrd="0" parTransId="{4EB2F19E-92A4-4006-9798-8025D763F3B1}" sibTransId="{3E3D9831-973A-472A-8C6E-D57474EB8FDB}"/>
    <dgm:cxn modelId="{B45806D5-F7A8-4D29-8A4C-68EADF5E8FAC}" type="presOf" srcId="{5349B346-0395-4785-92D2-7FF97ABFA595}" destId="{217B10AC-A709-4D0F-A3AB-669AEDF91AD4}" srcOrd="0" destOrd="0" presId="urn:microsoft.com/office/officeart/2009/3/layout/BlockDescendingList"/>
    <dgm:cxn modelId="{0FEB5080-E017-4376-8978-0E5E03C582BC}" srcId="{F9C8D599-E15D-4469-AF6E-79A5D09C84A7}" destId="{DB985E0D-871C-4CDC-9B7E-ADDBCA8BF31F}" srcOrd="1" destOrd="0" parTransId="{77829E79-EE7A-4506-BC27-9C55501DB9F3}" sibTransId="{AD6A9F98-E13C-493A-A5E7-2EBDE7120FC8}"/>
    <dgm:cxn modelId="{5552FC8B-CAD9-4877-95CC-8DFDDFC1AA6E}" srcId="{08E629F6-16AE-4A32-B064-B6548F28B0A3}" destId="{5DA6FADA-6904-416D-8862-6806980189A0}" srcOrd="1" destOrd="0" parTransId="{7005EF48-37DC-4D5B-B23F-63DF4C609B84}" sibTransId="{5C42296E-8C5C-4F1D-A3E6-EB1D6439A4CF}"/>
    <dgm:cxn modelId="{8ECBABA7-54EA-4F88-ABF3-7897DCBE3E3F}" srcId="{81EA419E-4F86-44A0-9520-5A6AC2BE4B28}" destId="{A5A21D2A-DC45-4F77-860F-93D90E51D461}" srcOrd="3" destOrd="0" parTransId="{0DEF871A-59FC-4803-8294-1B8CDA8149FA}" sibTransId="{9CFD9FB0-D2A3-4BCB-A051-BB4C914CBD4B}"/>
    <dgm:cxn modelId="{318771A8-96E4-4B55-805A-1418147D74B7}" type="presOf" srcId="{08E629F6-16AE-4A32-B064-B6548F28B0A3}" destId="{BA43949C-3642-4A4B-ACE0-6AAE030E3048}" srcOrd="0" destOrd="0" presId="urn:microsoft.com/office/officeart/2009/3/layout/BlockDescendingList"/>
    <dgm:cxn modelId="{B73C11E8-A8A5-4BE6-92B1-D95FFA96B726}" type="presOf" srcId="{8AF97F40-CA65-4FE1-9A6A-45EF954DBC54}" destId="{7D2D126D-456C-4E25-92BE-1FE635F1E5BE}" srcOrd="0" destOrd="0" presId="urn:microsoft.com/office/officeart/2009/3/layout/BlockDescendingList"/>
    <dgm:cxn modelId="{4D7B2D12-435D-4EA6-93F0-95A4487A6370}" type="presOf" srcId="{8AF97F40-CA65-4FE1-9A6A-45EF954DBC54}" destId="{A11CC9D9-7F43-439D-95B6-1A46A019B276}" srcOrd="1" destOrd="0" presId="urn:microsoft.com/office/officeart/2009/3/layout/BlockDescendingList"/>
    <dgm:cxn modelId="{966110A4-C4F5-4F9A-9E11-C1CE0EF01E65}" type="presOf" srcId="{DB985E0D-871C-4CDC-9B7E-ADDBCA8BF31F}" destId="{85B55AA2-B2C8-4A0D-94ED-DA861B3DCD09}" srcOrd="0" destOrd="1" presId="urn:microsoft.com/office/officeart/2009/3/layout/BlockDescendingList"/>
    <dgm:cxn modelId="{FD0FAD2A-6269-4B9D-B6A8-92503323CA64}" type="presOf" srcId="{5DA6FADA-6904-416D-8862-6806980189A0}" destId="{D39952A9-702A-4BC5-A1A5-EA19660C88EC}" srcOrd="0" destOrd="1" presId="urn:microsoft.com/office/officeart/2009/3/layout/BlockDescendingList"/>
    <dgm:cxn modelId="{F1F6E152-6660-43C3-916C-AB72756769E0}" srcId="{08E629F6-16AE-4A32-B064-B6548F28B0A3}" destId="{47A4A312-4BC3-4B41-A778-44EB97E714D3}" srcOrd="0" destOrd="0" parTransId="{70DBC294-FF2A-46A9-B7F9-FFA5F8E2D4AC}" sibTransId="{0B184CE6-060B-4004-AAAF-CBCC66E99C28}"/>
    <dgm:cxn modelId="{F41073D9-FD09-402F-A69F-5ABF4B751569}" type="presOf" srcId="{47A4A312-4BC3-4B41-A778-44EB97E714D3}" destId="{D39952A9-702A-4BC5-A1A5-EA19660C88EC}" srcOrd="0" destOrd="0" presId="urn:microsoft.com/office/officeart/2009/3/layout/BlockDescendingList"/>
    <dgm:cxn modelId="{4EB21F7E-E3A6-4833-91D9-99D4E1B60406}" type="presOf" srcId="{81EA419E-4F86-44A0-9520-5A6AC2BE4B28}" destId="{8725D615-56F2-4714-AE8B-EA15BAD5A518}" srcOrd="0" destOrd="0" presId="urn:microsoft.com/office/officeart/2009/3/layout/BlockDescendingList"/>
    <dgm:cxn modelId="{E42CB169-967F-4CF1-9D1F-B265A7F03CA0}" type="presOf" srcId="{20ED1D5D-73F5-463C-9DF4-98C04D2E54F5}" destId="{C5593BBA-C879-4AB7-B1EF-B834A3B361BB}" srcOrd="0" destOrd="0" presId="urn:microsoft.com/office/officeart/2009/3/layout/BlockDescendingList"/>
    <dgm:cxn modelId="{08DA27F3-BDA8-45E2-9FDD-BF0072707F1A}" srcId="{81EA419E-4F86-44A0-9520-5A6AC2BE4B28}" destId="{F9C8D599-E15D-4469-AF6E-79A5D09C84A7}" srcOrd="2" destOrd="0" parTransId="{AFCEBC8A-A576-4386-AE39-D82594A5EE74}" sibTransId="{4035C0B3-34A3-4231-9786-5B7A90ED6672}"/>
    <dgm:cxn modelId="{E2DDD469-3E2A-4E39-8AEC-12D637261BD9}" srcId="{8AF97F40-CA65-4FE1-9A6A-45EF954DBC54}" destId="{20ED1D5D-73F5-463C-9DF4-98C04D2E54F5}" srcOrd="0" destOrd="0" parTransId="{94B852A9-E159-4535-BB81-72ED18E6B367}" sibTransId="{7AC3A83D-F8CB-45BD-B4B2-FAD8701A89E3}"/>
    <dgm:cxn modelId="{A87A9E7C-572A-495B-B59D-393CA6C36707}" type="presOf" srcId="{08E629F6-16AE-4A32-B064-B6548F28B0A3}" destId="{B4CA1866-88D9-41A5-8A79-58D4FDF77533}" srcOrd="1" destOrd="0" presId="urn:microsoft.com/office/officeart/2009/3/layout/BlockDescendingList"/>
    <dgm:cxn modelId="{946B6CDB-DC92-443B-8FA9-2DD366BAC10F}" type="presOf" srcId="{47438AB2-B171-4348-9104-91C89A535317}" destId="{85B55AA2-B2C8-4A0D-94ED-DA861B3DCD09}" srcOrd="0" destOrd="0" presId="urn:microsoft.com/office/officeart/2009/3/layout/BlockDescendingList"/>
    <dgm:cxn modelId="{92B23BF5-A701-44A0-8A5B-E463D86C3847}" type="presOf" srcId="{5349B346-0395-4785-92D2-7FF97ABFA595}" destId="{CE5844DF-3118-416A-9B4A-C429B862DB77}" srcOrd="1" destOrd="0" presId="urn:microsoft.com/office/officeart/2009/3/layout/BlockDescendingList"/>
    <dgm:cxn modelId="{1B7989C9-BBC5-4A43-A4E3-3A859E1BB82F}" srcId="{81EA419E-4F86-44A0-9520-5A6AC2BE4B28}" destId="{8AF97F40-CA65-4FE1-9A6A-45EF954DBC54}" srcOrd="0" destOrd="0" parTransId="{13E77A6D-4AF3-4EB5-85A9-54C8FD20587B}" sibTransId="{7D0678A9-F168-44FD-9F23-DCB3B76A0916}"/>
    <dgm:cxn modelId="{1ABEA19D-0AFD-4022-AB1D-A622C05E6E66}" srcId="{F9C8D599-E15D-4469-AF6E-79A5D09C84A7}" destId="{47438AB2-B171-4348-9104-91C89A535317}" srcOrd="0" destOrd="0" parTransId="{7D074A5C-6A1A-4941-8F0A-DBA4F3310DB3}" sibTransId="{F2B81708-82D9-413D-AC80-674E2C27FA40}"/>
    <dgm:cxn modelId="{EC696D7C-A188-4CD0-8E99-717F037A91AD}" type="presOf" srcId="{A5A21D2A-DC45-4F77-860F-93D90E51D461}" destId="{94E8363E-5367-467A-938B-74EA57B13C75}" srcOrd="0" destOrd="0" presId="urn:microsoft.com/office/officeart/2009/3/layout/BlockDescendingList"/>
    <dgm:cxn modelId="{094E1E0C-2E89-4CC6-AEB6-056363239B31}" type="presOf" srcId="{F9C8D599-E15D-4469-AF6E-79A5D09C84A7}" destId="{A07C514F-022B-4D46-9492-51EBAF55E3AA}" srcOrd="0" destOrd="0" presId="urn:microsoft.com/office/officeart/2009/3/layout/BlockDescendingList"/>
    <dgm:cxn modelId="{71570D84-EC1A-4395-889A-7611386F6AAB}" type="presParOf" srcId="{8725D615-56F2-4714-AE8B-EA15BAD5A518}" destId="{7D2D126D-456C-4E25-92BE-1FE635F1E5BE}" srcOrd="0" destOrd="0" presId="urn:microsoft.com/office/officeart/2009/3/layout/BlockDescendingList"/>
    <dgm:cxn modelId="{60190E01-78D2-4B15-9E2E-CDEAC781DAE1}" type="presParOf" srcId="{8725D615-56F2-4714-AE8B-EA15BAD5A518}" destId="{C5593BBA-C879-4AB7-B1EF-B834A3B361BB}" srcOrd="1" destOrd="0" presId="urn:microsoft.com/office/officeart/2009/3/layout/BlockDescendingList"/>
    <dgm:cxn modelId="{E70EFBE4-6C16-4815-9E9D-F4276CC799C4}" type="presParOf" srcId="{8725D615-56F2-4714-AE8B-EA15BAD5A518}" destId="{393FABA6-D25E-46C8-9E4E-D263CB83E4D6}" srcOrd="2" destOrd="0" presId="urn:microsoft.com/office/officeart/2009/3/layout/BlockDescendingList"/>
    <dgm:cxn modelId="{13D9A9A8-C18B-49B5-9DE4-F467D469B928}" type="presParOf" srcId="{393FABA6-D25E-46C8-9E4E-D263CB83E4D6}" destId="{A11CC9D9-7F43-439D-95B6-1A46A019B276}" srcOrd="0" destOrd="0" presId="urn:microsoft.com/office/officeart/2009/3/layout/BlockDescendingList"/>
    <dgm:cxn modelId="{7C7E873F-DC2F-450D-A43B-9AE9FB72A47A}" type="presParOf" srcId="{8725D615-56F2-4714-AE8B-EA15BAD5A518}" destId="{BA43949C-3642-4A4B-ACE0-6AAE030E3048}" srcOrd="3" destOrd="0" presId="urn:microsoft.com/office/officeart/2009/3/layout/BlockDescendingList"/>
    <dgm:cxn modelId="{85E9CE9A-2FDD-4BBE-A4A2-01D999B530EE}" type="presParOf" srcId="{8725D615-56F2-4714-AE8B-EA15BAD5A518}" destId="{D39952A9-702A-4BC5-A1A5-EA19660C88EC}" srcOrd="4" destOrd="0" presId="urn:microsoft.com/office/officeart/2009/3/layout/BlockDescendingList"/>
    <dgm:cxn modelId="{C4882658-9905-44A0-B805-BD29AE5CB107}" type="presParOf" srcId="{8725D615-56F2-4714-AE8B-EA15BAD5A518}" destId="{18594D22-C188-4C6B-8A1F-BA3572BE8BED}" srcOrd="5" destOrd="0" presId="urn:microsoft.com/office/officeart/2009/3/layout/BlockDescendingList"/>
    <dgm:cxn modelId="{4C49E329-F438-4002-AF75-E07CF6610ED8}" type="presParOf" srcId="{18594D22-C188-4C6B-8A1F-BA3572BE8BED}" destId="{B4CA1866-88D9-41A5-8A79-58D4FDF77533}" srcOrd="0" destOrd="0" presId="urn:microsoft.com/office/officeart/2009/3/layout/BlockDescendingList"/>
    <dgm:cxn modelId="{F3FCEE79-9D7E-4E41-BF58-0EE65B294F69}" type="presParOf" srcId="{8725D615-56F2-4714-AE8B-EA15BAD5A518}" destId="{A07C514F-022B-4D46-9492-51EBAF55E3AA}" srcOrd="6" destOrd="0" presId="urn:microsoft.com/office/officeart/2009/3/layout/BlockDescendingList"/>
    <dgm:cxn modelId="{F0C4F52B-1E24-487A-9793-F7A5664A0BE5}" type="presParOf" srcId="{8725D615-56F2-4714-AE8B-EA15BAD5A518}" destId="{85B55AA2-B2C8-4A0D-94ED-DA861B3DCD09}" srcOrd="7" destOrd="0" presId="urn:microsoft.com/office/officeart/2009/3/layout/BlockDescendingList"/>
    <dgm:cxn modelId="{52B9BD96-24EA-4DB1-A8B1-4FA0703DE367}" type="presParOf" srcId="{8725D615-56F2-4714-AE8B-EA15BAD5A518}" destId="{C7A77011-25C7-40AF-814E-2ECAC0614023}" srcOrd="8" destOrd="0" presId="urn:microsoft.com/office/officeart/2009/3/layout/BlockDescendingList"/>
    <dgm:cxn modelId="{ED36F0F4-82E1-43C5-990B-3F2AFB5A68BD}" type="presParOf" srcId="{C7A77011-25C7-40AF-814E-2ECAC0614023}" destId="{010ABB51-2F90-4991-96AD-987CE7F9383C}" srcOrd="0" destOrd="0" presId="urn:microsoft.com/office/officeart/2009/3/layout/BlockDescendingList"/>
    <dgm:cxn modelId="{9A880596-4921-42C8-837B-D6C78D7113A5}" type="presParOf" srcId="{8725D615-56F2-4714-AE8B-EA15BAD5A518}" destId="{94E8363E-5367-467A-938B-74EA57B13C75}" srcOrd="9" destOrd="0" presId="urn:microsoft.com/office/officeart/2009/3/layout/BlockDescendingList"/>
    <dgm:cxn modelId="{5809F2D5-2FC5-4594-A9BE-15D66FD15AF1}" type="presParOf" srcId="{8725D615-56F2-4714-AE8B-EA15BAD5A518}" destId="{A5A690BE-E73C-484E-9CDA-D59E7334DBC9}" srcOrd="10" destOrd="0" presId="urn:microsoft.com/office/officeart/2009/3/layout/BlockDescendingList"/>
    <dgm:cxn modelId="{3C0D0727-38D1-4ABB-AF59-E5E322E96632}" type="presParOf" srcId="{8725D615-56F2-4714-AE8B-EA15BAD5A518}" destId="{68BE3AEF-B566-4ECF-9387-06CE4E02F1B9}" srcOrd="11" destOrd="0" presId="urn:microsoft.com/office/officeart/2009/3/layout/BlockDescendingList"/>
    <dgm:cxn modelId="{B43738B6-85D4-4610-AC16-E03CE5492193}" type="presParOf" srcId="{68BE3AEF-B566-4ECF-9387-06CE4E02F1B9}" destId="{B74BE973-5160-4527-9293-8A9EA91B6D55}" srcOrd="0" destOrd="0" presId="urn:microsoft.com/office/officeart/2009/3/layout/BlockDescendingList"/>
    <dgm:cxn modelId="{3B67E0A3-E0B7-4846-A35A-D2FE0E0FFE6B}" type="presParOf" srcId="{8725D615-56F2-4714-AE8B-EA15BAD5A518}" destId="{217B10AC-A709-4D0F-A3AB-669AEDF91AD4}" srcOrd="12" destOrd="0" presId="urn:microsoft.com/office/officeart/2009/3/layout/BlockDescendingList"/>
    <dgm:cxn modelId="{2A06A4A3-2FCD-4405-AD23-4DCAEFAA5535}" type="presParOf" srcId="{8725D615-56F2-4714-AE8B-EA15BAD5A518}" destId="{21B83793-21E5-480C-982E-4942FF5A1F6B}" srcOrd="13" destOrd="0" presId="urn:microsoft.com/office/officeart/2009/3/layout/BlockDescendingList"/>
    <dgm:cxn modelId="{DC08E945-DD0A-4CBF-8857-3823708767FE}" type="presParOf" srcId="{8725D615-56F2-4714-AE8B-EA15BAD5A518}" destId="{48DCE7D6-99B9-47B2-8D13-79B558961D3F}" srcOrd="14" destOrd="0" presId="urn:microsoft.com/office/officeart/2009/3/layout/BlockDescendingList"/>
    <dgm:cxn modelId="{A2344DDE-2249-417E-BA0A-A926A34A1AB9}" type="presParOf" srcId="{48DCE7D6-99B9-47B2-8D13-79B558961D3F}" destId="{CE5844DF-3118-416A-9B4A-C429B862DB77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B8944-C118-4409-8436-43461B1EFE6B}">
      <dsp:nvSpPr>
        <dsp:cNvPr id="0" name=""/>
        <dsp:cNvSpPr/>
      </dsp:nvSpPr>
      <dsp:spPr>
        <a:xfrm>
          <a:off x="2022865" y="1664465"/>
          <a:ext cx="689528" cy="6809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Surfaces &amp; Objects</a:t>
          </a:r>
          <a:endParaRPr lang="en-GB" sz="900" kern="1200" dirty="0"/>
        </a:p>
      </dsp:txBody>
      <dsp:txXfrm>
        <a:off x="2123844" y="1764182"/>
        <a:ext cx="487570" cy="481474"/>
      </dsp:txXfrm>
    </dsp:sp>
    <dsp:sp modelId="{9A69A446-FD06-4AAA-A4D2-D0DD76121808}">
      <dsp:nvSpPr>
        <dsp:cNvPr id="0" name=""/>
        <dsp:cNvSpPr/>
      </dsp:nvSpPr>
      <dsp:spPr>
        <a:xfrm rot="16150428">
          <a:off x="2293487" y="1361825"/>
          <a:ext cx="134904" cy="358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2314014" y="1453753"/>
        <a:ext cx="94433" cy="215083"/>
      </dsp:txXfrm>
    </dsp:sp>
    <dsp:sp modelId="{90645068-3F92-4495-8A84-C3CD92A2EA23}">
      <dsp:nvSpPr>
        <dsp:cNvPr id="0" name=""/>
        <dsp:cNvSpPr/>
      </dsp:nvSpPr>
      <dsp:spPr>
        <a:xfrm>
          <a:off x="1765818" y="229197"/>
          <a:ext cx="1169436" cy="11808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Soak a dry wipe in chemical</a:t>
          </a:r>
          <a:endParaRPr lang="en-GB" sz="1200" kern="1200" dirty="0"/>
        </a:p>
      </dsp:txBody>
      <dsp:txXfrm>
        <a:off x="1937078" y="402129"/>
        <a:ext cx="826916" cy="834991"/>
      </dsp:txXfrm>
    </dsp:sp>
    <dsp:sp modelId="{32031EFA-35E5-42AA-81FB-50EE4FC764E8}">
      <dsp:nvSpPr>
        <dsp:cNvPr id="0" name=""/>
        <dsp:cNvSpPr/>
      </dsp:nvSpPr>
      <dsp:spPr>
        <a:xfrm rot="1699056">
          <a:off x="2715521" y="2053037"/>
          <a:ext cx="148079" cy="358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2718179" y="2114196"/>
        <a:ext cx="103655" cy="215083"/>
      </dsp:txXfrm>
    </dsp:sp>
    <dsp:sp modelId="{260BD7C8-ADA4-4E5E-AD58-69E51DA1A8E5}">
      <dsp:nvSpPr>
        <dsp:cNvPr id="0" name=""/>
        <dsp:cNvSpPr/>
      </dsp:nvSpPr>
      <dsp:spPr>
        <a:xfrm>
          <a:off x="2847377" y="1988070"/>
          <a:ext cx="1169436" cy="11808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Wipe with a pre-moistened wipe</a:t>
          </a:r>
          <a:endParaRPr lang="en-GB" sz="1200" kern="1200" dirty="0"/>
        </a:p>
      </dsp:txBody>
      <dsp:txXfrm>
        <a:off x="3018637" y="2161002"/>
        <a:ext cx="826916" cy="834991"/>
      </dsp:txXfrm>
    </dsp:sp>
    <dsp:sp modelId="{40D1C1DB-1B58-48F5-A2D2-A139B6286B27}">
      <dsp:nvSpPr>
        <dsp:cNvPr id="0" name=""/>
        <dsp:cNvSpPr/>
      </dsp:nvSpPr>
      <dsp:spPr>
        <a:xfrm rot="9031824">
          <a:off x="1894113" y="2055280"/>
          <a:ext cx="134403" cy="358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 rot="10800000">
        <a:off x="1931826" y="2117057"/>
        <a:ext cx="94082" cy="215083"/>
      </dsp:txXfrm>
    </dsp:sp>
    <dsp:sp modelId="{D220C7FA-9569-4E88-9DAC-3F9B647F8B0F}">
      <dsp:nvSpPr>
        <dsp:cNvPr id="0" name=""/>
        <dsp:cNvSpPr/>
      </dsp:nvSpPr>
      <dsp:spPr>
        <a:xfrm>
          <a:off x="752638" y="1996671"/>
          <a:ext cx="1169436" cy="11808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Spray chemical and wipe dry with a wipe</a:t>
          </a:r>
          <a:endParaRPr lang="en-GB" sz="1200" kern="1200" dirty="0"/>
        </a:p>
      </dsp:txBody>
      <dsp:txXfrm>
        <a:off x="923898" y="2169603"/>
        <a:ext cx="826916" cy="834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ABB51-2F90-4991-96AD-987CE7F9383C}">
      <dsp:nvSpPr>
        <dsp:cNvPr id="0" name=""/>
        <dsp:cNvSpPr/>
      </dsp:nvSpPr>
      <dsp:spPr>
        <a:xfrm>
          <a:off x="346061" y="2716274"/>
          <a:ext cx="578719" cy="653061"/>
        </a:xfrm>
        <a:prstGeom prst="rect">
          <a:avLst/>
        </a:prstGeo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6858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Wiping</a:t>
          </a:r>
          <a:endParaRPr lang="en-US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16200000">
        <a:off x="538673" y="2934918"/>
        <a:ext cx="587755" cy="150467"/>
      </dsp:txXfrm>
    </dsp:sp>
    <dsp:sp modelId="{B74BE973-5160-4527-9293-8A9EA91B6D55}">
      <dsp:nvSpPr>
        <dsp:cNvPr id="0" name=""/>
        <dsp:cNvSpPr/>
      </dsp:nvSpPr>
      <dsp:spPr>
        <a:xfrm>
          <a:off x="2197599" y="1746727"/>
          <a:ext cx="520900" cy="1624971"/>
        </a:xfrm>
        <a:prstGeom prst="rect">
          <a:avLst/>
        </a:prstGeo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6858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Sanitizing</a:t>
          </a:r>
          <a:endParaRPr lang="en-US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16200000">
        <a:off x="1904246" y="2410247"/>
        <a:ext cx="1462474" cy="135434"/>
      </dsp:txXfrm>
    </dsp:sp>
    <dsp:sp modelId="{CE5844DF-3118-416A-9B4A-C429B862DB77}">
      <dsp:nvSpPr>
        <dsp:cNvPr id="0" name=""/>
        <dsp:cNvSpPr/>
      </dsp:nvSpPr>
      <dsp:spPr>
        <a:xfrm>
          <a:off x="2770486" y="1446983"/>
          <a:ext cx="541224" cy="1926820"/>
        </a:xfrm>
        <a:prstGeom prst="rect">
          <a:avLst/>
        </a:prstGeo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6858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Disinfecting</a:t>
          </a:r>
          <a:endParaRPr lang="en-US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16200000">
        <a:off x="2358386" y="2243693"/>
        <a:ext cx="1734138" cy="140718"/>
      </dsp:txXfrm>
    </dsp:sp>
    <dsp:sp modelId="{B4CA1866-88D9-41A5-8A79-58D4FDF77533}">
      <dsp:nvSpPr>
        <dsp:cNvPr id="0" name=""/>
        <dsp:cNvSpPr/>
      </dsp:nvSpPr>
      <dsp:spPr>
        <a:xfrm>
          <a:off x="956088" y="2367872"/>
          <a:ext cx="578719" cy="1006516"/>
        </a:xfrm>
        <a:prstGeom prst="rect">
          <a:avLst/>
        </a:prstGeo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62865" bIns="1397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Cleaning- Dry</a:t>
          </a:r>
          <a:endParaRPr lang="en-US" sz="11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16200000">
        <a:off x="989645" y="2745571"/>
        <a:ext cx="905865" cy="150467"/>
      </dsp:txXfrm>
    </dsp:sp>
    <dsp:sp modelId="{A11CC9D9-7F43-439D-95B6-1A46A019B276}">
      <dsp:nvSpPr>
        <dsp:cNvPr id="0" name=""/>
        <dsp:cNvSpPr/>
      </dsp:nvSpPr>
      <dsp:spPr>
        <a:xfrm>
          <a:off x="1576040" y="2035849"/>
          <a:ext cx="578719" cy="1334197"/>
        </a:xfrm>
        <a:prstGeom prst="rect">
          <a:avLst/>
        </a:prstGeom>
        <a:solidFill>
          <a:srgbClr val="0067A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6858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Detergent</a:t>
          </a:r>
          <a:endParaRPr lang="en-US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16200000">
        <a:off x="1462140" y="2561005"/>
        <a:ext cx="1200778" cy="150467"/>
      </dsp:txXfrm>
    </dsp:sp>
    <dsp:sp modelId="{C5593BBA-C879-4AB7-B1EF-B834A3B361BB}">
      <dsp:nvSpPr>
        <dsp:cNvPr id="0" name=""/>
        <dsp:cNvSpPr/>
      </dsp:nvSpPr>
      <dsp:spPr>
        <a:xfrm>
          <a:off x="307191" y="626511"/>
          <a:ext cx="766744" cy="30506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07191" y="626511"/>
        <a:ext cx="766744" cy="3050637"/>
      </dsp:txXfrm>
    </dsp:sp>
    <dsp:sp modelId="{D39952A9-702A-4BC5-A1A5-EA19660C88EC}">
      <dsp:nvSpPr>
        <dsp:cNvPr id="0" name=""/>
        <dsp:cNvSpPr/>
      </dsp:nvSpPr>
      <dsp:spPr>
        <a:xfrm>
          <a:off x="1496546" y="990147"/>
          <a:ext cx="766744" cy="26723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496546" y="990147"/>
        <a:ext cx="766744" cy="2672358"/>
      </dsp:txXfrm>
    </dsp:sp>
    <dsp:sp modelId="{85B55AA2-B2C8-4A0D-94ED-DA861B3DCD09}">
      <dsp:nvSpPr>
        <dsp:cNvPr id="0" name=""/>
        <dsp:cNvSpPr/>
      </dsp:nvSpPr>
      <dsp:spPr>
        <a:xfrm>
          <a:off x="2664723" y="1376052"/>
          <a:ext cx="766744" cy="22876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2664723" y="1376052"/>
        <a:ext cx="766744" cy="228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439" y="0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/>
          <a:lstStyle>
            <a:lvl1pPr algn="r">
              <a:defRPr sz="1300"/>
            </a:lvl1pPr>
          </a:lstStyle>
          <a:p>
            <a:pPr>
              <a:defRPr/>
            </a:pPr>
            <a:fld id="{40346019-1977-4E49-8AA9-66639410CFF5}" type="datetimeFigureOut">
              <a:rPr lang="en-US"/>
              <a:pPr>
                <a:defRPr/>
              </a:pPr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486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439" y="9721486"/>
            <a:ext cx="3076257" cy="511382"/>
          </a:xfrm>
          <a:prstGeom prst="rect">
            <a:avLst/>
          </a:prstGeom>
        </p:spPr>
        <p:txBody>
          <a:bodyPr vert="horz" lIns="97045" tIns="48523" rIns="97045" bIns="48523" rtlCol="0" anchor="b"/>
          <a:lstStyle>
            <a:lvl1pPr algn="r">
              <a:defRPr sz="1300"/>
            </a:lvl1pPr>
          </a:lstStyle>
          <a:p>
            <a:pPr>
              <a:defRPr/>
            </a:pPr>
            <a:fld id="{44ACB35E-402F-45CC-9BD9-D921B0E8C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257" cy="511382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439" y="0"/>
            <a:ext cx="3076257" cy="511382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>
              <a:defRPr sz="1300"/>
            </a:lvl1pPr>
          </a:lstStyle>
          <a:p>
            <a:pPr>
              <a:defRPr/>
            </a:pPr>
            <a:fld id="{2BD15AD0-F61D-4CEF-A59E-5DB88F97CFF3}" type="datetimeFigureOut">
              <a:rPr lang="en-US"/>
              <a:pPr>
                <a:defRPr/>
              </a:pPr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7" rIns="99033" bIns="495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288" y="4860744"/>
            <a:ext cx="5680724" cy="4605924"/>
          </a:xfrm>
          <a:prstGeom prst="rect">
            <a:avLst/>
          </a:prstGeom>
        </p:spPr>
        <p:txBody>
          <a:bodyPr vert="horz" lIns="99033" tIns="49517" rIns="99033" bIns="4951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486"/>
            <a:ext cx="3076257" cy="511382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439" y="9721486"/>
            <a:ext cx="3076257" cy="511382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>
              <a:defRPr sz="1300"/>
            </a:lvl1pPr>
          </a:lstStyle>
          <a:p>
            <a:pPr>
              <a:defRPr/>
            </a:pPr>
            <a:fld id="{DB76C375-760F-4B88-AB72-315C4DAB9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0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Conditions/Boils/Pages/Introduction.asp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hs.uk/conditions/MRSA/Pages/Introduction.aspx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Staphylococcal infections are a group of infections caused by the bacterium Staphylococcus. You may have heard them referred to as "staph infections".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Staph bacteria can cause a wide range of infections, from relatively minor skin infections such as 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boils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more serious infections of the blood, lungs and heart.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 many types of Staphylococci, but most infections are caused by a group called Staphylococcus aureus.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group of bacteria includes 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meticillin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-resistant Staphylococcus aureus (MRSA)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resistant to certain antibiotics that are commonly used for staph infections, such as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flucloxacilli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http://www.nhs.uk/conditions/staphylococcal-infections/pages/introduction.aspx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76C375-760F-4B88-AB72-315C4DAB95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8493" indent="-30326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13066" indent="-242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8292" indent="-242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83519" indent="-242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8745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3971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39198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24424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163FE5-289F-4D83-9314-3AF792CF0448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Vileda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microlite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 blue. (white fabric with blue stripes for color coding) The GB product code for a pack is 141203.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the size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Vileda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wipe is wrong. Specification on the website mention 40x30 cm. </a:t>
            </a:r>
            <a:endParaRPr lang="en-GB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76C375-760F-4B88-AB72-315C4DAB95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8493" indent="-30326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13066" indent="-242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8292" indent="-242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83519" indent="-242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68745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3971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39198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24424" indent="-242613" defTabSz="4852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C1C703-168F-4E1A-BA9B-CBA3DF2C4727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 descr="logo_chicope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395538"/>
            <a:ext cx="624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1" descr="payoff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488" y="3527425"/>
            <a:ext cx="4429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eren 4"/>
          <p:cNvGrpSpPr>
            <a:grpSpLocks/>
          </p:cNvGrpSpPr>
          <p:nvPr userDrawn="1"/>
        </p:nvGrpSpPr>
        <p:grpSpPr bwMode="auto">
          <a:xfrm>
            <a:off x="2362200" y="2395538"/>
            <a:ext cx="6248400" cy="1631950"/>
            <a:chOff x="2362565" y="2395685"/>
            <a:chExt cx="6247670" cy="1631534"/>
          </a:xfrm>
        </p:grpSpPr>
        <p:pic>
          <p:nvPicPr>
            <p:cNvPr id="4" name="Afbeelding 6" descr="logo_chicopee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565" y="2395685"/>
              <a:ext cx="6247670" cy="92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1" descr="payoff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132" y="3527809"/>
              <a:ext cx="4429836" cy="499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Rechte verbindingslijn 3"/>
          <p:cNvCxnSpPr/>
          <p:nvPr userDrawn="1"/>
        </p:nvCxnSpPr>
        <p:spPr>
          <a:xfrm>
            <a:off x="548640" y="4029075"/>
            <a:ext cx="987552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92000">
                  <a:prstClr val="white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7"/>
          <p:cNvCxnSpPr/>
          <p:nvPr userDrawn="1"/>
        </p:nvCxnSpPr>
        <p:spPr>
          <a:xfrm>
            <a:off x="548640" y="5668963"/>
            <a:ext cx="987552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92000">
                  <a:prstClr val="white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8640" y="4199466"/>
            <a:ext cx="9875520" cy="1642534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205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-0.1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5"/>
          <p:cNvSpPr/>
          <p:nvPr userDrawn="1"/>
        </p:nvSpPr>
        <p:spPr>
          <a:xfrm>
            <a:off x="0" y="6126164"/>
            <a:ext cx="10972800" cy="7318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38100" dir="16200000" algn="tl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14"/>
          <p:cNvSpPr/>
          <p:nvPr userDrawn="1"/>
        </p:nvSpPr>
        <p:spPr>
          <a:xfrm>
            <a:off x="0" y="6126163"/>
            <a:ext cx="10972800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9"/>
          <p:cNvSpPr/>
          <p:nvPr userDrawn="1"/>
        </p:nvSpPr>
        <p:spPr>
          <a:xfrm>
            <a:off x="0" y="0"/>
            <a:ext cx="10972800" cy="1308100"/>
          </a:xfrm>
          <a:prstGeom prst="rect">
            <a:avLst/>
          </a:prstGeom>
          <a:solidFill>
            <a:srgbClr val="DD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7" descr="logo_chicope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6376988"/>
            <a:ext cx="1736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 descr="payoff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5463" y="6376988"/>
            <a:ext cx="22780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6"/>
          <p:cNvCxnSpPr/>
          <p:nvPr userDrawn="1"/>
        </p:nvCxnSpPr>
        <p:spPr>
          <a:xfrm>
            <a:off x="-177800" y="5956300"/>
            <a:ext cx="113284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92000">
                  <a:prstClr val="white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101600"/>
            <a:ext cx="9875520" cy="1092200"/>
          </a:xfrm>
        </p:spPr>
        <p:txBody>
          <a:bodyPr bIns="1872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368799"/>
          </a:xfrm>
        </p:spPr>
        <p:txBody>
          <a:bodyPr>
            <a:normAutofit/>
          </a:bodyPr>
          <a:lstStyle>
            <a:lvl1pPr marL="162000" indent="-234000">
              <a:buClr>
                <a:schemeClr val="accent2"/>
              </a:buClr>
              <a:buFont typeface="Arial"/>
              <a:buChar char="•"/>
              <a:defRPr sz="2400"/>
            </a:lvl1pPr>
            <a:lvl2pPr marL="468000" indent="-234000">
              <a:buClr>
                <a:schemeClr val="accent2"/>
              </a:buClr>
              <a:buFont typeface="Arial"/>
              <a:buChar char="•"/>
              <a:defRPr sz="2000"/>
            </a:lvl2pPr>
            <a:lvl3pPr marL="712800" indent="-234000">
              <a:buClr>
                <a:schemeClr val="accent2"/>
              </a:buClr>
              <a:buFont typeface="Arial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877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9"/>
          <p:cNvSpPr/>
          <p:nvPr userDrawn="1"/>
        </p:nvSpPr>
        <p:spPr>
          <a:xfrm>
            <a:off x="0" y="0"/>
            <a:ext cx="10972800" cy="1308100"/>
          </a:xfrm>
          <a:prstGeom prst="rect">
            <a:avLst/>
          </a:prstGeom>
          <a:solidFill>
            <a:srgbClr val="DD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101600"/>
            <a:ext cx="9875520" cy="1092200"/>
          </a:xfrm>
        </p:spPr>
        <p:txBody>
          <a:bodyPr bIns="1872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368799"/>
          </a:xfrm>
        </p:spPr>
        <p:txBody>
          <a:bodyPr>
            <a:normAutofit/>
          </a:bodyPr>
          <a:lstStyle>
            <a:lvl1pPr marL="162000" indent="-234000">
              <a:buClr>
                <a:schemeClr val="accent2"/>
              </a:buClr>
              <a:buFont typeface="Arial"/>
              <a:buChar char="•"/>
              <a:defRPr sz="2400"/>
            </a:lvl1pPr>
            <a:lvl2pPr marL="468000" indent="-234000">
              <a:buClr>
                <a:schemeClr val="accent2"/>
              </a:buClr>
              <a:buFont typeface="Arial"/>
              <a:buChar char="•"/>
              <a:defRPr sz="2000"/>
            </a:lvl2pPr>
            <a:lvl3pPr marL="712800" indent="-234000">
              <a:buClr>
                <a:schemeClr val="accent2"/>
              </a:buClr>
              <a:buFont typeface="Arial"/>
              <a:buChar char="•"/>
              <a:defRPr sz="1800"/>
            </a:lvl3pPr>
            <a:lvl4pPr marL="1600200" indent="-228600">
              <a:buClr>
                <a:schemeClr val="accent2"/>
              </a:buClr>
              <a:buFont typeface="Arial"/>
              <a:buChar char="•"/>
              <a:defRPr sz="1600"/>
            </a:lvl4pPr>
            <a:lvl5pPr marL="2057400" indent="-228600">
              <a:buClr>
                <a:schemeClr val="accent2"/>
              </a:buClr>
              <a:buFont typeface="Arial"/>
              <a:buChar char="•"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50473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4"/>
          <p:cNvSpPr/>
          <p:nvPr userDrawn="1"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DD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395538"/>
            <a:ext cx="624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488" y="3527425"/>
            <a:ext cx="4429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48640" y="4940300"/>
            <a:ext cx="9875520" cy="1092200"/>
          </a:xfrm>
        </p:spPr>
        <p:txBody>
          <a:bodyPr bIns="1872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728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CEB8-C857-44C3-BE73-E4A6EF1C5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tekststijl van het model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FA011D-595D-454E-9D2B-C4F4A4030F16}" type="datetimeFigureOut">
              <a:rPr lang="en-US"/>
              <a:pPr>
                <a:defRPr/>
              </a:pPr>
              <a:t>8/7/2015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90D91-8C73-4E57-BC12-5EA394340BE4}" type="slidenum">
              <a:rPr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diagramData" Target="../diagrams/data1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63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ongersH\Desktop\canvas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1614488"/>
            <a:ext cx="67818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3150" y="2941638"/>
            <a:ext cx="623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Chicopee®  True confidence.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85900" y="3670300"/>
            <a:ext cx="8001000" cy="0"/>
          </a:xfrm>
          <a:prstGeom prst="line">
            <a:avLst/>
          </a:prstGeom>
          <a:ln w="19050">
            <a:headEnd w="sm" len="sm"/>
            <a:tailEnd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549275" y="4103688"/>
            <a:ext cx="9874250" cy="16430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Chicopee Microfibre Light</a:t>
            </a:r>
            <a:endParaRPr lang="nl-NL" baseline="300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1756" y="5183981"/>
            <a:ext cx="904644" cy="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8"/>
          <a:stretch/>
        </p:blipFill>
        <p:spPr bwMode="auto">
          <a:xfrm>
            <a:off x="5462587" y="5183980"/>
            <a:ext cx="904644" cy="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10467975" cy="1092200"/>
          </a:xfrm>
        </p:spPr>
        <p:txBody>
          <a:bodyPr/>
          <a:lstStyle/>
          <a:p>
            <a:r>
              <a:rPr lang="en-US" altLang="en-US" sz="3600" dirty="0" smtClean="0"/>
              <a:t>Removes 99,998% of microbes from the surface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1314450"/>
            <a:ext cx="4010025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378325" y="1368425"/>
            <a:ext cx="43592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BUT remember: it </a:t>
            </a:r>
            <a:r>
              <a:rPr lang="en-GB" altLang="en-US" sz="2000" b="1"/>
              <a:t>does not </a:t>
            </a:r>
            <a:r>
              <a:rPr lang="en-GB" altLang="en-US"/>
              <a:t>kill bacteria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4524375" y="1993900"/>
            <a:ext cx="60769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b="1" dirty="0"/>
              <a:t>What does this mean?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Depending on the level of cleaning required for the task will depend on the strength of the chemical used with the cloth</a:t>
            </a:r>
            <a:endParaRPr lang="en-GB" altLang="en-US" dirty="0"/>
          </a:p>
          <a:p>
            <a:pPr lvl="1" eaLnBrk="1" hangingPunct="1"/>
            <a:endParaRPr lang="en-GB" altLang="en-US" dirty="0"/>
          </a:p>
          <a:p>
            <a:pPr eaLnBrk="1" hangingPunct="1"/>
            <a:r>
              <a:rPr lang="en-GB" altLang="en-US" b="1" dirty="0"/>
              <a:t>What are microbes?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A microorganism, especially a </a:t>
            </a:r>
            <a:r>
              <a:rPr lang="en-GB" altLang="en-US" b="1" dirty="0"/>
              <a:t>bacteria</a:t>
            </a:r>
            <a:r>
              <a:rPr lang="en-GB" altLang="en-US" dirty="0"/>
              <a:t> causing disease or fermentation, also includes virus’ and </a:t>
            </a:r>
            <a:r>
              <a:rPr lang="en-GB" altLang="en-US" dirty="0" smtClean="0"/>
              <a:t>germs</a:t>
            </a:r>
            <a:endParaRPr lang="en-GB" altLang="en-US" dirty="0"/>
          </a:p>
          <a:p>
            <a:pPr lvl="1" eaLnBrk="1" hangingPunct="1"/>
            <a:endParaRPr lang="en-GB" altLang="en-US" dirty="0"/>
          </a:p>
          <a:p>
            <a:pPr eaLnBrk="1" hangingPunct="1"/>
            <a:r>
              <a:rPr lang="en-GB" altLang="en-US" b="1" dirty="0"/>
              <a:t>Why is it important?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/>
              <a:t>Microfibre cloths </a:t>
            </a:r>
            <a:r>
              <a:rPr lang="en-GB" altLang="en-US" dirty="0" smtClean="0"/>
              <a:t>are not all equal, some contain less than 25% of Microfibre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/>
              <a:t>If </a:t>
            </a:r>
            <a:r>
              <a:rPr lang="en-GB" altLang="en-US" dirty="0"/>
              <a:t>not </a:t>
            </a:r>
            <a:r>
              <a:rPr lang="en-GB" altLang="en-US" dirty="0" smtClean="0"/>
              <a:t>washed at </a:t>
            </a:r>
            <a:r>
              <a:rPr lang="en-GB" altLang="en-US" dirty="0"/>
              <a:t>the correct temperature and with the correct chemicals, microbes could remain on the cloth </a:t>
            </a:r>
            <a:r>
              <a:rPr lang="en-GB" altLang="en-US" dirty="0" smtClean="0"/>
              <a:t>after laundry</a:t>
            </a:r>
            <a:endParaRPr lang="en-GB" altLang="en-US" dirty="0"/>
          </a:p>
          <a:p>
            <a:pPr lvl="1" eaLnBrk="1" hangingPunct="1"/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nl-NL" altLang="en-US" sz="3600" dirty="0" smtClean="0"/>
              <a:t>Removes &amp; TRAPS microbes in the cloth</a:t>
            </a:r>
            <a:endParaRPr lang="en-US" altLang="en-US" sz="36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38113" y="1414463"/>
            <a:ext cx="10696575" cy="104298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Splittable</a:t>
            </a:r>
            <a:r>
              <a:rPr lang="en-US" b="1" dirty="0"/>
              <a:t> microfibre </a:t>
            </a:r>
            <a:r>
              <a:rPr lang="en-US" dirty="0"/>
              <a:t>is an effective cleaning tool because the fibers are </a:t>
            </a:r>
            <a:r>
              <a:rPr lang="en-US" b="1" dirty="0"/>
              <a:t>positively charged</a:t>
            </a:r>
            <a:r>
              <a:rPr lang="en-US" dirty="0"/>
              <a:t>. Bacteria, dirt and dust are </a:t>
            </a:r>
            <a:r>
              <a:rPr lang="en-US" b="1" dirty="0"/>
              <a:t>negatively charged </a:t>
            </a:r>
            <a:r>
              <a:rPr lang="en-US" dirty="0"/>
              <a:t>so they are attracted to microfibre like a magnet. </a:t>
            </a:r>
            <a:endParaRPr lang="en-US" dirty="0" smtClean="0"/>
          </a:p>
          <a:p>
            <a:pPr algn="ctr">
              <a:defRPr/>
            </a:pPr>
            <a:r>
              <a:rPr lang="en-US" dirty="0" smtClean="0"/>
              <a:t>The </a:t>
            </a:r>
            <a:r>
              <a:rPr lang="en-US" dirty="0"/>
              <a:t>microfibre holds on to bacteria, dust and dirt until it is released</a:t>
            </a:r>
            <a:r>
              <a:rPr lang="en-US" dirty="0" smtClean="0"/>
              <a:t>. (capillary effect)</a:t>
            </a:r>
            <a:endParaRPr lang="en-US" dirty="0"/>
          </a:p>
        </p:txBody>
      </p:sp>
      <p:pic>
        <p:nvPicPr>
          <p:cNvPr id="1844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3191" y="3609240"/>
            <a:ext cx="2533650" cy="1724025"/>
          </a:xfrm>
        </p:spPr>
      </p:pic>
      <p:sp>
        <p:nvSpPr>
          <p:cNvPr id="18443" name="TextBox 9"/>
          <p:cNvSpPr txBox="1">
            <a:spLocks noChangeArrowheads="1"/>
          </p:cNvSpPr>
          <p:nvPr/>
        </p:nvSpPr>
        <p:spPr bwMode="auto">
          <a:xfrm>
            <a:off x="2000252" y="2679253"/>
            <a:ext cx="30019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1000" dirty="0" smtClean="0"/>
          </a:p>
          <a:p>
            <a:pPr algn="ctr" eaLnBrk="1" hangingPunct="1"/>
            <a:r>
              <a:rPr lang="en-GB" altLang="en-US" sz="1400" dirty="0" smtClean="0"/>
              <a:t>Contaminated </a:t>
            </a:r>
            <a:r>
              <a:rPr lang="en-GB" altLang="en-US" sz="1400" dirty="0"/>
              <a:t>surface cleaned with new cloth using water </a:t>
            </a:r>
            <a:r>
              <a:rPr lang="en-GB" altLang="en-US" sz="1400" dirty="0" smtClean="0"/>
              <a:t>only</a:t>
            </a:r>
          </a:p>
          <a:p>
            <a:pPr algn="ctr" eaLnBrk="1" hangingPunct="1"/>
            <a:endParaRPr lang="en-GB" altLang="en-US" sz="1000" dirty="0"/>
          </a:p>
        </p:txBody>
      </p:sp>
      <p:sp>
        <p:nvSpPr>
          <p:cNvPr id="11" name="Down Arrow 10"/>
          <p:cNvSpPr/>
          <p:nvPr/>
        </p:nvSpPr>
        <p:spPr>
          <a:xfrm rot="16200000">
            <a:off x="5161759" y="3768784"/>
            <a:ext cx="971550" cy="12715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>
            <a:off x="6188076" y="2636103"/>
            <a:ext cx="30019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 dirty="0"/>
              <a:t>The same cloth is then used to clean a second surface that has no contamination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18656"/>
              </p:ext>
            </p:extLst>
          </p:nvPr>
        </p:nvGraphicFramePr>
        <p:xfrm>
          <a:off x="2163765" y="5533290"/>
          <a:ext cx="6823076" cy="104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1538"/>
                <a:gridCol w="3411538"/>
              </a:tblGrid>
              <a:tr h="2927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% of Cross-contamination</a:t>
                      </a:r>
                      <a:r>
                        <a:rPr lang="en-GB" sz="1400" baseline="0" dirty="0" smtClean="0"/>
                        <a:t> from used cloth onto uncontaminated surface*</a:t>
                      </a:r>
                      <a:endParaRPr lang="en-GB" sz="1400" dirty="0"/>
                    </a:p>
                  </a:txBody>
                  <a:tcPr marL="91446" marR="91446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Splittable</a:t>
                      </a:r>
                      <a:r>
                        <a:rPr lang="en-GB" sz="1600" baseline="0" dirty="0" smtClean="0"/>
                        <a:t> Microfibre</a:t>
                      </a:r>
                      <a:endParaRPr lang="en-GB" sz="16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0%</a:t>
                      </a:r>
                      <a:endParaRPr lang="en-GB" sz="1600" dirty="0"/>
                    </a:p>
                  </a:txBody>
                  <a:tcPr marL="91446" marR="9144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Traditional cotton cloth</a:t>
                      </a:r>
                      <a:endParaRPr lang="en-GB" sz="1600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36.2%</a:t>
                      </a:r>
                      <a:endParaRPr lang="en-GB" sz="1600" dirty="0"/>
                    </a:p>
                  </a:txBody>
                  <a:tcPr marL="91446" marR="91446"/>
                </a:tc>
              </a:tr>
            </a:tbl>
          </a:graphicData>
        </a:graphic>
      </p:graphicFrame>
      <p:pic>
        <p:nvPicPr>
          <p:cNvPr id="18459" name="Picture 4" descr="http://www.lonza.com/~/media/Images/Products%20and%20Services/Microbial%20Control/header%20images/Hygiene_Food_Safety_Wiping_Surface_Presentation.ashx?h=181&amp;w=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5" y="3599715"/>
            <a:ext cx="25336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-39687" y="6534150"/>
            <a:ext cx="7485062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800" dirty="0" smtClean="0"/>
          </a:p>
          <a:p>
            <a:pPr>
              <a:buNone/>
            </a:pPr>
            <a:r>
              <a:rPr lang="nl-NL" altLang="en-US" sz="800" dirty="0" smtClean="0"/>
              <a:t>*</a:t>
            </a:r>
            <a:r>
              <a:rPr lang="en-GB" sz="800" dirty="0" smtClean="0"/>
              <a:t>Scott </a:t>
            </a:r>
            <a:r>
              <a:rPr lang="en-GB" sz="800" dirty="0"/>
              <a:t>E, Bloomfield SF. The survival and transfer of microbial contamination via cloths, hand and utensils. J. Appl. </a:t>
            </a:r>
            <a:r>
              <a:rPr lang="en-GB" sz="800" dirty="0" err="1"/>
              <a:t>Bacteriol</a:t>
            </a:r>
            <a:r>
              <a:rPr lang="en-GB" sz="800" dirty="0"/>
              <a:t>. 1990;68:271-8</a:t>
            </a:r>
            <a:endParaRPr lang="en-US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Capillary effect of microfibre</a:t>
            </a:r>
            <a:endParaRPr lang="en-GB" sz="3600" dirty="0"/>
          </a:p>
        </p:txBody>
      </p:sp>
      <p:pic>
        <p:nvPicPr>
          <p:cNvPr id="4" name="Picture 2" descr="C:\Users\hunen\Desktop\capilaire we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298" y="2239918"/>
            <a:ext cx="42560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3"/>
          <p:cNvSpPr/>
          <p:nvPr/>
        </p:nvSpPr>
        <p:spPr>
          <a:xfrm>
            <a:off x="1739852" y="1478110"/>
            <a:ext cx="7923213" cy="4603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dirty="0"/>
              <a:t>Capillary </a:t>
            </a:r>
            <a:r>
              <a:rPr lang="en-US" altLang="en-US" sz="2400" dirty="0" smtClean="0"/>
              <a:t>activity improves with Microfibre!</a:t>
            </a:r>
            <a:endParaRPr lang="en-US" altLang="en-US" sz="2400" dirty="0"/>
          </a:p>
        </p:txBody>
      </p:sp>
      <p:sp>
        <p:nvSpPr>
          <p:cNvPr id="7" name="Afgeronde rechthoek 3"/>
          <p:cNvSpPr/>
          <p:nvPr/>
        </p:nvSpPr>
        <p:spPr>
          <a:xfrm>
            <a:off x="1739852" y="4981081"/>
            <a:ext cx="7923213" cy="15589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400" dirty="0"/>
              <a:t>Nature of </a:t>
            </a:r>
            <a:r>
              <a:rPr lang="en-US" altLang="en-US" sz="2400" dirty="0" smtClean="0"/>
              <a:t>PET/PA</a:t>
            </a:r>
            <a:endParaRPr lang="en-US" altLang="en-US" sz="2400" dirty="0"/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Positively charged; attracts dust (negatively charged)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/>
              <a:t>PA is lipophilic; ‘fat-liking’</a:t>
            </a: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733976"/>
            <a:ext cx="1413613" cy="13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EX-CW Microfiber cross sec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739" y="2955494"/>
            <a:ext cx="2635265" cy="178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8570794" y="2811439"/>
            <a:ext cx="0" cy="1037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80228" y="2879678"/>
            <a:ext cx="173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Increased capillary action of </a:t>
            </a:r>
            <a:r>
              <a:rPr lang="en-GB" dirty="0" err="1" smtClean="0"/>
              <a:t>microfibre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13" y="2480943"/>
            <a:ext cx="1636615" cy="12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GB" altLang="en-US" sz="3600" dirty="0" smtClean="0"/>
              <a:t>How? I don’t believe you</a:t>
            </a:r>
            <a:r>
              <a:rPr lang="en-GB" altLang="en-US" dirty="0" smtClean="0"/>
              <a:t>! </a:t>
            </a:r>
          </a:p>
        </p:txBody>
      </p:sp>
      <p:sp>
        <p:nvSpPr>
          <p:cNvPr id="4" name="Can 3"/>
          <p:cNvSpPr/>
          <p:nvPr/>
        </p:nvSpPr>
        <p:spPr>
          <a:xfrm rot="5400000">
            <a:off x="698500" y="1608138"/>
            <a:ext cx="1176338" cy="2119312"/>
          </a:xfrm>
          <a:prstGeom prst="can">
            <a:avLst/>
          </a:prstGeom>
          <a:solidFill>
            <a:srgbClr val="B2B2B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Can 4"/>
          <p:cNvSpPr/>
          <p:nvPr/>
        </p:nvSpPr>
        <p:spPr>
          <a:xfrm rot="5400000">
            <a:off x="5052219" y="1464469"/>
            <a:ext cx="98425" cy="2119313"/>
          </a:xfrm>
          <a:prstGeom prst="can">
            <a:avLst/>
          </a:prstGeom>
          <a:solidFill>
            <a:srgbClr val="B2B2B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7083425" y="2570163"/>
            <a:ext cx="179863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Content Placeholder 3"/>
          <p:cNvSpPr txBox="1">
            <a:spLocks/>
          </p:cNvSpPr>
          <p:nvPr/>
        </p:nvSpPr>
        <p:spPr bwMode="auto">
          <a:xfrm>
            <a:off x="549275" y="1498600"/>
            <a:ext cx="9874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466725" indent="-2333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712788" indent="-2333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Font typeface="Arial" charset="0"/>
              <a:buNone/>
            </a:pPr>
            <a:r>
              <a:rPr lang="en-GB" altLang="en-US" sz="2000"/>
              <a:t>String Mop						Human Hair				Split microfibre</a:t>
            </a:r>
          </a:p>
          <a:p>
            <a:pPr lvl="1">
              <a:buClr>
                <a:schemeClr val="accent2"/>
              </a:buClr>
              <a:buFont typeface="Arial" charset="0"/>
              <a:buChar char="•"/>
            </a:pPr>
            <a:endParaRPr lang="en-GB" altLang="en-US" sz="2000"/>
          </a:p>
          <a:p>
            <a:pPr lvl="1">
              <a:buClr>
                <a:schemeClr val="accent2"/>
              </a:buClr>
              <a:buFont typeface="Arial" charset="0"/>
              <a:buChar char="•"/>
            </a:pPr>
            <a:endParaRPr lang="en-GB" altLang="en-US" sz="2000"/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7083425" y="2767013"/>
            <a:ext cx="286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(1/100</a:t>
            </a:r>
            <a:r>
              <a:rPr lang="en-GB" altLang="en-US" baseline="30000"/>
              <a:t>th</a:t>
            </a:r>
            <a:r>
              <a:rPr lang="en-GB" altLang="en-US"/>
              <a:t> of a human hair)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23850" y="3559175"/>
            <a:ext cx="79438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62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8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GB" sz="2000" b="1" dirty="0" smtClean="0"/>
              <a:t>Mechanical cleaning is a powerful and still developing concept that we have to understand and explain well to end users</a:t>
            </a:r>
          </a:p>
          <a:p>
            <a:pPr marL="0" indent="0">
              <a:buFont typeface="Arial"/>
              <a:buNone/>
              <a:defRPr/>
            </a:pPr>
            <a:endParaRPr lang="en-GB" sz="2000" b="1" dirty="0" smtClean="0"/>
          </a:p>
          <a:p>
            <a:pPr marL="691200" lvl="1" indent="-457200">
              <a:buFont typeface="Arial"/>
              <a:buAutoNum type="arabicPeriod"/>
              <a:defRPr/>
            </a:pPr>
            <a:r>
              <a:rPr lang="en-GB" dirty="0" err="1" smtClean="0"/>
              <a:t>Splittable</a:t>
            </a:r>
            <a:r>
              <a:rPr lang="en-GB" dirty="0" smtClean="0"/>
              <a:t> microfibre at work</a:t>
            </a:r>
          </a:p>
          <a:p>
            <a:pPr marL="691200" lvl="1" indent="-457200">
              <a:buFont typeface="Arial"/>
              <a:buAutoNum type="arabicPeriod"/>
              <a:defRPr/>
            </a:pPr>
            <a:r>
              <a:rPr lang="en-GB" dirty="0" smtClean="0"/>
              <a:t>Traditional cloth at work</a:t>
            </a:r>
          </a:p>
          <a:p>
            <a:pPr marL="234000" lvl="1" indent="0">
              <a:buFont typeface="Arial"/>
              <a:buNone/>
              <a:defRPr/>
            </a:pPr>
            <a:endParaRPr lang="en-GB" dirty="0" smtClean="0"/>
          </a:p>
          <a:p>
            <a:pPr marL="234000" lvl="1" indent="0">
              <a:buFont typeface="Arial"/>
              <a:buNone/>
              <a:defRPr/>
            </a:pPr>
            <a:r>
              <a:rPr lang="en-GB" dirty="0" smtClean="0"/>
              <a:t>A normal cotton cloth just moves the bacteria and dirt around where a </a:t>
            </a:r>
            <a:r>
              <a:rPr lang="en-GB" dirty="0" err="1" smtClean="0"/>
              <a:t>splittable</a:t>
            </a:r>
            <a:r>
              <a:rPr lang="en-GB" dirty="0" smtClean="0"/>
              <a:t> microfibre removes them from the surface.</a:t>
            </a:r>
          </a:p>
          <a:p>
            <a:pPr lvl="1">
              <a:defRPr/>
            </a:pP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700" y="3573463"/>
            <a:ext cx="25939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9021763" y="2073275"/>
            <a:ext cx="252412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467" name="TextBox 20"/>
          <p:cNvSpPr txBox="1">
            <a:spLocks noChangeArrowheads="1"/>
          </p:cNvSpPr>
          <p:nvPr/>
        </p:nvSpPr>
        <p:spPr bwMode="auto">
          <a:xfrm>
            <a:off x="7083425" y="1779588"/>
            <a:ext cx="2481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600"/>
              <a:t>Hook feature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729663" y="2417763"/>
            <a:ext cx="152400" cy="152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9" name="TextBox 28"/>
          <p:cNvSpPr txBox="1">
            <a:spLocks noChangeArrowheads="1"/>
          </p:cNvSpPr>
          <p:nvPr/>
        </p:nvSpPr>
        <p:spPr bwMode="auto">
          <a:xfrm>
            <a:off x="8367713" y="521493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2.</a:t>
            </a:r>
          </a:p>
        </p:txBody>
      </p:sp>
      <p:sp>
        <p:nvSpPr>
          <p:cNvPr id="19470" name="TextBox 29"/>
          <p:cNvSpPr txBox="1">
            <a:spLocks noChangeArrowheads="1"/>
          </p:cNvSpPr>
          <p:nvPr/>
        </p:nvSpPr>
        <p:spPr bwMode="auto">
          <a:xfrm>
            <a:off x="8367713" y="3640138"/>
            <a:ext cx="43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7404100" y="1587500"/>
            <a:ext cx="3568700" cy="389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3675" dist="127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5912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200" b="1" dirty="0">
                <a:solidFill>
                  <a:schemeClr val="accent1"/>
                </a:solidFill>
              </a:rPr>
              <a:t>Best </a:t>
            </a:r>
            <a:r>
              <a:rPr lang="nl-NL" sz="2200" b="1" dirty="0" smtClean="0">
                <a:solidFill>
                  <a:schemeClr val="accent1"/>
                </a:solidFill>
              </a:rPr>
              <a:t>Cost</a:t>
            </a:r>
            <a:endParaRPr lang="nl-NL" sz="2200" b="1" dirty="0">
              <a:solidFill>
                <a:schemeClr val="accent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3"/>
                </a:solidFill>
              </a:rPr>
              <a:t>7	No </a:t>
            </a:r>
            <a:r>
              <a:rPr lang="nl-NL" dirty="0" err="1">
                <a:solidFill>
                  <a:schemeClr val="accent3"/>
                </a:solidFill>
              </a:rPr>
              <a:t>laundry</a:t>
            </a:r>
            <a:r>
              <a:rPr lang="nl-NL" dirty="0">
                <a:solidFill>
                  <a:schemeClr val="accent3"/>
                </a:solidFill>
              </a:rPr>
              <a:t> facility </a:t>
            </a:r>
            <a:r>
              <a:rPr lang="nl-NL" dirty="0" err="1">
                <a:solidFill>
                  <a:schemeClr val="accent3"/>
                </a:solidFill>
              </a:rPr>
              <a:t>needed</a:t>
            </a:r>
            <a:endParaRPr lang="nl-NL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3"/>
                </a:solidFill>
              </a:rPr>
              <a:t>8</a:t>
            </a:r>
            <a:r>
              <a:rPr lang="nl-NL" dirty="0">
                <a:solidFill>
                  <a:schemeClr val="accent3"/>
                </a:solidFill>
              </a:rPr>
              <a:t>	</a:t>
            </a:r>
            <a:r>
              <a:rPr lang="en-US" dirty="0">
                <a:solidFill>
                  <a:schemeClr val="accent3"/>
                </a:solidFill>
              </a:rPr>
              <a:t>Reduces HAI’s &amp; CAI’s </a:t>
            </a:r>
            <a:endParaRPr lang="nl-NL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accent3"/>
                </a:solidFill>
              </a:rPr>
              <a:t>9	</a:t>
            </a:r>
            <a:r>
              <a:rPr lang="nl-NL" dirty="0" smtClean="0">
                <a:solidFill>
                  <a:schemeClr val="accent3"/>
                </a:solidFill>
              </a:rPr>
              <a:t>Reduce labour time</a:t>
            </a: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976688" y="1587500"/>
            <a:ext cx="3019425" cy="389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3675" dist="127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5912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200" b="1" dirty="0">
                <a:solidFill>
                  <a:schemeClr val="accent1"/>
                </a:solidFill>
              </a:rPr>
              <a:t>Best </a:t>
            </a:r>
            <a:r>
              <a:rPr lang="en-US" sz="2200" b="1" dirty="0">
                <a:solidFill>
                  <a:schemeClr val="accent1"/>
                </a:solidFill>
              </a:rPr>
              <a:t>Hygiene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4 99.99% Bacteria </a:t>
            </a:r>
            <a:r>
              <a:rPr lang="en-US" dirty="0">
                <a:solidFill>
                  <a:schemeClr val="accent3"/>
                </a:solidFill>
              </a:rPr>
              <a:t>removal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5 Cleans </a:t>
            </a:r>
            <a:r>
              <a:rPr lang="en-US" dirty="0">
                <a:solidFill>
                  <a:schemeClr val="accent3"/>
                </a:solidFill>
              </a:rPr>
              <a:t>without chemicals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6 Short term usage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pPr eaLnBrk="1" hangingPunct="1"/>
            <a:r>
              <a:rPr lang="nl-NL" altLang="en-US" sz="3600" dirty="0" smtClean="0"/>
              <a:t>Improved hygiene and reduced labour time</a:t>
            </a:r>
          </a:p>
        </p:txBody>
      </p:sp>
      <p:sp>
        <p:nvSpPr>
          <p:cNvPr id="4" name="Rechthoek 3"/>
          <p:cNvSpPr/>
          <p:nvPr/>
        </p:nvSpPr>
        <p:spPr>
          <a:xfrm>
            <a:off x="549275" y="1587500"/>
            <a:ext cx="3146425" cy="389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3675" dist="12700" dir="5400000" rotWithShape="0">
              <a:srgbClr val="000000">
                <a:alpha val="1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000" tIns="15912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200" b="1" dirty="0">
                <a:solidFill>
                  <a:schemeClr val="accent1"/>
                </a:solidFill>
              </a:rPr>
              <a:t>Best Cleaning </a:t>
            </a:r>
            <a:r>
              <a:rPr lang="en-US" sz="2200" b="1" dirty="0">
                <a:solidFill>
                  <a:schemeClr val="accent1"/>
                </a:solidFill>
              </a:rPr>
              <a:t>results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3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GB" dirty="0" smtClean="0">
                <a:solidFill>
                  <a:schemeClr val="accent3"/>
                </a:solidFill>
              </a:rPr>
              <a:t>Mechanical cleaning</a:t>
            </a:r>
            <a:endParaRPr lang="nl-NL" dirty="0">
              <a:solidFill>
                <a:schemeClr val="accent3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nl-NL" dirty="0">
                <a:solidFill>
                  <a:schemeClr val="accent3"/>
                </a:solidFill>
              </a:rPr>
              <a:t>Streak-free </a:t>
            </a:r>
            <a:r>
              <a:rPr lang="nl-NL" dirty="0" smtClean="0">
                <a:solidFill>
                  <a:schemeClr val="accent3"/>
                </a:solidFill>
              </a:rPr>
              <a:t>wiping</a:t>
            </a:r>
            <a:endParaRPr lang="nl-NL" dirty="0">
              <a:solidFill>
                <a:schemeClr val="accent3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nl-NL" dirty="0">
                <a:solidFill>
                  <a:schemeClr val="accent3"/>
                </a:solidFill>
              </a:rPr>
              <a:t>Low </a:t>
            </a:r>
            <a:r>
              <a:rPr lang="en-US" dirty="0" err="1">
                <a:solidFill>
                  <a:schemeClr val="accent3"/>
                </a:solidFill>
              </a:rPr>
              <a:t>linting</a:t>
            </a:r>
            <a:endParaRPr lang="en-US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1358900" y="5207000"/>
            <a:ext cx="8267700" cy="6223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/>
              <a:t>Chicopee microfibre </a:t>
            </a:r>
            <a:r>
              <a:rPr lang="nl-NL" sz="2400" b="1" dirty="0" err="1"/>
              <a:t>cloth</a:t>
            </a:r>
            <a:r>
              <a:rPr lang="nl-NL" sz="2400" b="1" dirty="0"/>
              <a:t> -- light</a:t>
            </a:r>
          </a:p>
        </p:txBody>
      </p:sp>
      <p:sp>
        <p:nvSpPr>
          <p:cNvPr id="18" name="Gelijkbenige driehoek 17"/>
          <p:cNvSpPr/>
          <p:nvPr/>
        </p:nvSpPr>
        <p:spPr>
          <a:xfrm>
            <a:off x="2273300" y="4965700"/>
            <a:ext cx="571500" cy="393700"/>
          </a:xfrm>
          <a:prstGeom prst="triangle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9" name="Gelijkbenige driehoek 18"/>
          <p:cNvSpPr/>
          <p:nvPr/>
        </p:nvSpPr>
        <p:spPr>
          <a:xfrm>
            <a:off x="8102600" y="4965700"/>
            <a:ext cx="571500" cy="393700"/>
          </a:xfrm>
          <a:prstGeom prst="triangle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0" name="Gelijkbenige driehoek 19"/>
          <p:cNvSpPr/>
          <p:nvPr/>
        </p:nvSpPr>
        <p:spPr>
          <a:xfrm>
            <a:off x="5207000" y="4965700"/>
            <a:ext cx="571500" cy="393700"/>
          </a:xfrm>
          <a:prstGeom prst="triangle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16655" r="7732" b="19736"/>
          <a:stretch/>
        </p:blipFill>
        <p:spPr>
          <a:xfrm>
            <a:off x="4106313" y="1739901"/>
            <a:ext cx="2772873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0" r="30797" b="38104"/>
          <a:stretch/>
        </p:blipFill>
        <p:spPr>
          <a:xfrm flipH="1">
            <a:off x="751432" y="1739899"/>
            <a:ext cx="2742109" cy="1333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14775" b="17757"/>
          <a:stretch/>
        </p:blipFill>
        <p:spPr>
          <a:xfrm>
            <a:off x="7815894" y="1739901"/>
            <a:ext cx="2745111" cy="13335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/>
      <p:bldP spid="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Tested product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Benchmark test vs leading competitor products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50943"/>
              </p:ext>
            </p:extLst>
          </p:nvPr>
        </p:nvGraphicFramePr>
        <p:xfrm>
          <a:off x="733425" y="2238375"/>
          <a:ext cx="9848850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7300"/>
                <a:gridCol w="2314575"/>
                <a:gridCol w="1914525"/>
                <a:gridCol w="1762125"/>
                <a:gridCol w="26003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Chicopee Microfibre Light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Competitor product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Results in…..</a:t>
                      </a:r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Test No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</a:rPr>
                        <a:t>x40 cm, White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20.5x39.5cm, White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TM 1150 gr/m2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Gsm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WTM 018 mm/4ply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Thickness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1.42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0.94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&gt;50% Bulkier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WTM 015 </a:t>
                      </a:r>
                      <a:r>
                        <a:rPr lang="en-GB" sz="1000" dirty="0" err="1" smtClean="0"/>
                        <a:t>Secs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Absorbency Speed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18.1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7x Quicker absorption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WTM 015</a:t>
                      </a:r>
                      <a:r>
                        <a:rPr lang="en-GB" sz="1000" baseline="0" dirty="0" smtClean="0"/>
                        <a:t> %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Absorbency Capacity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928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733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25% More 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abs capacity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WTM 017 1ply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Strength (MD&amp;CD)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136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22% Stronger Dry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WTM 017 1ply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Wet</a:t>
                      </a:r>
                      <a:r>
                        <a:rPr lang="en-GB" sz="1600" baseline="0" dirty="0" smtClean="0"/>
                        <a:t> Strength (MD&amp;CD)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129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13%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Stronger Wet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7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5771" b="11913"/>
          <a:stretch/>
        </p:blipFill>
        <p:spPr>
          <a:xfrm>
            <a:off x="6524625" y="1562100"/>
            <a:ext cx="3879850" cy="4267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6031"/>
          <a:stretch/>
        </p:blipFill>
        <p:spPr>
          <a:xfrm>
            <a:off x="597320" y="1562101"/>
            <a:ext cx="3847679" cy="4267200"/>
          </a:xfrm>
          <a:prstGeom prst="rect">
            <a:avLst/>
          </a:prstGeom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GB" altLang="en-US" sz="3600" smtClean="0"/>
              <a:t>Where to sell</a:t>
            </a:r>
          </a:p>
        </p:txBody>
      </p:sp>
      <p:sp>
        <p:nvSpPr>
          <p:cNvPr id="6" name="Gelijkbenige driehoek 13"/>
          <p:cNvSpPr/>
          <p:nvPr/>
        </p:nvSpPr>
        <p:spPr>
          <a:xfrm rot="5400000">
            <a:off x="5532437" y="3884613"/>
            <a:ext cx="1990725" cy="1371600"/>
          </a:xfrm>
          <a:prstGeom prst="triangle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8"/>
          <p:cNvSpPr/>
          <p:nvPr/>
        </p:nvSpPr>
        <p:spPr>
          <a:xfrm>
            <a:off x="4445000" y="1562100"/>
            <a:ext cx="2082800" cy="426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6C6D6D"/>
              </a:solidFill>
            </a:endParaRPr>
          </a:p>
        </p:txBody>
      </p:sp>
      <p:sp>
        <p:nvSpPr>
          <p:cNvPr id="8" name="Gelijkbenige driehoek 11"/>
          <p:cNvSpPr/>
          <p:nvPr/>
        </p:nvSpPr>
        <p:spPr>
          <a:xfrm rot="16200000">
            <a:off x="3449637" y="2295526"/>
            <a:ext cx="1990725" cy="1371600"/>
          </a:xfrm>
          <a:prstGeom prst="triangle">
            <a:avLst/>
          </a:prstGeom>
          <a:solidFill>
            <a:srgbClr val="36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22536" name="Tekstvak 14"/>
          <p:cNvSpPr txBox="1">
            <a:spLocks noChangeArrowheads="1"/>
          </p:cNvSpPr>
          <p:nvPr/>
        </p:nvSpPr>
        <p:spPr bwMode="auto">
          <a:xfrm>
            <a:off x="4622800" y="2073930"/>
            <a:ext cx="17653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FFFFFF"/>
                </a:solidFill>
              </a:rPr>
              <a:t>Healthcare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</a:rPr>
              <a:t> </a:t>
            </a:r>
            <a:r>
              <a:rPr lang="en-US" altLang="en-US" sz="2000" dirty="0" smtClean="0">
                <a:solidFill>
                  <a:srgbClr val="FFFFFF"/>
                </a:solidFill>
              </a:rPr>
              <a:t>Proven results in use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cxnSp>
        <p:nvCxnSpPr>
          <p:cNvPr id="11" name="Rechte verbindingslijn 7"/>
          <p:cNvCxnSpPr/>
          <p:nvPr/>
        </p:nvCxnSpPr>
        <p:spPr>
          <a:xfrm>
            <a:off x="4622800" y="3797300"/>
            <a:ext cx="17653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180975" y="6038850"/>
            <a:ext cx="1062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 smtClean="0"/>
              <a:t>Trials on-going at 2 locations to develop a cost comparison calculator</a:t>
            </a:r>
            <a:endParaRPr lang="en-US" altLang="en-US" sz="2400" b="1" dirty="0"/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4467225" y="4110038"/>
            <a:ext cx="20764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200" b="1" dirty="0">
                <a:solidFill>
                  <a:schemeClr val="bg1"/>
                </a:solidFill>
              </a:rPr>
              <a:t>Facility </a:t>
            </a:r>
            <a:r>
              <a:rPr lang="en-GB" altLang="en-US" sz="2200" b="1" dirty="0" smtClean="0">
                <a:solidFill>
                  <a:schemeClr val="bg1"/>
                </a:solidFill>
              </a:rPr>
              <a:t>management</a:t>
            </a:r>
          </a:p>
          <a:p>
            <a:pPr algn="ctr" eaLnBrk="1" hangingPunct="1"/>
            <a:r>
              <a:rPr lang="en-GB" altLang="en-US" sz="2000" dirty="0" smtClean="0">
                <a:solidFill>
                  <a:schemeClr val="bg1"/>
                </a:solidFill>
              </a:rPr>
              <a:t>Great Cost-Out story</a:t>
            </a:r>
            <a:endParaRPr lang="en-GB" alt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0284" y="5259188"/>
            <a:ext cx="763241" cy="5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97"/>
          <a:stretch/>
        </p:blipFill>
        <p:spPr bwMode="auto">
          <a:xfrm>
            <a:off x="597320" y="1553554"/>
            <a:ext cx="833206" cy="62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How to use</a:t>
            </a:r>
            <a:endParaRPr lang="nl-NL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409859"/>
            <a:ext cx="9875520" cy="464974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Wet the cloth with water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Wring out the cloth to leave it damp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cloth on any surface that needs cleaning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Throw the towel away or rinse and re-use again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Suggested usage </a:t>
            </a:r>
          </a:p>
          <a:p>
            <a:pPr marL="0" indent="0">
              <a:buNone/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damp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folded twice, to maximize the cleaning performance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2- 4 hours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replace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cloth with a new one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Compatible with all leading chemicals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Cloth could be incinerated with the hospitals incineration system after contamination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dirty="0"/>
          </a:p>
        </p:txBody>
      </p:sp>
      <p:cxnSp>
        <p:nvCxnSpPr>
          <p:cNvPr id="13" name="Rechte verbindingslijn 12"/>
          <p:cNvCxnSpPr/>
          <p:nvPr/>
        </p:nvCxnSpPr>
        <p:spPr>
          <a:xfrm>
            <a:off x="-177800" y="5956300"/>
            <a:ext cx="113284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92000">
                  <a:prstClr val="white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62" name="Group 7"/>
          <p:cNvGrpSpPr>
            <a:grpSpLocks/>
          </p:cNvGrpSpPr>
          <p:nvPr/>
        </p:nvGrpSpPr>
        <p:grpSpPr bwMode="auto">
          <a:xfrm>
            <a:off x="7109220" y="1015084"/>
            <a:ext cx="4041380" cy="3841302"/>
            <a:chOff x="0" y="0"/>
            <a:chExt cx="1314450" cy="1409700"/>
          </a:xfrm>
        </p:grpSpPr>
        <p:pic>
          <p:nvPicPr>
            <p:cNvPr id="23568" name="Picture 10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445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4979" y="619097"/>
              <a:ext cx="296967" cy="279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/>
            </a:p>
          </p:txBody>
        </p:sp>
        <p:pic>
          <p:nvPicPr>
            <p:cNvPr id="14" name="Picture 13" descr="http://labzip.com/wp-content/themes/pinboard-labzip/images/cleanup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12" y="638956"/>
              <a:ext cx="191972" cy="25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493193" y="239482"/>
              <a:ext cx="296967" cy="2797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0349" y="319483"/>
              <a:ext cx="234770" cy="155820"/>
            </a:xfrm>
            <a:custGeom>
              <a:avLst/>
              <a:gdLst>
                <a:gd name="connsiteX0" fmla="*/ 238125 w 571500"/>
                <a:gd name="connsiteY0" fmla="*/ 19050 h 371475"/>
                <a:gd name="connsiteX1" fmla="*/ 171450 w 571500"/>
                <a:gd name="connsiteY1" fmla="*/ 0 h 371475"/>
                <a:gd name="connsiteX2" fmla="*/ 0 w 571500"/>
                <a:gd name="connsiteY2" fmla="*/ 161925 h 371475"/>
                <a:gd name="connsiteX3" fmla="*/ 104775 w 571500"/>
                <a:gd name="connsiteY3" fmla="*/ 247650 h 371475"/>
                <a:gd name="connsiteX4" fmla="*/ 190500 w 571500"/>
                <a:gd name="connsiteY4" fmla="*/ 314325 h 371475"/>
                <a:gd name="connsiteX5" fmla="*/ 352425 w 571500"/>
                <a:gd name="connsiteY5" fmla="*/ 371475 h 371475"/>
                <a:gd name="connsiteX6" fmla="*/ 571500 w 571500"/>
                <a:gd name="connsiteY6" fmla="*/ 200025 h 371475"/>
                <a:gd name="connsiteX7" fmla="*/ 419100 w 571500"/>
                <a:gd name="connsiteY7" fmla="*/ 142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0" h="371475">
                  <a:moveTo>
                    <a:pt x="238125" y="19050"/>
                  </a:moveTo>
                  <a:lnTo>
                    <a:pt x="171450" y="0"/>
                  </a:lnTo>
                  <a:lnTo>
                    <a:pt x="0" y="161925"/>
                  </a:lnTo>
                  <a:lnTo>
                    <a:pt x="104775" y="247650"/>
                  </a:lnTo>
                  <a:lnTo>
                    <a:pt x="190500" y="314325"/>
                  </a:lnTo>
                  <a:lnTo>
                    <a:pt x="352425" y="371475"/>
                  </a:lnTo>
                  <a:lnTo>
                    <a:pt x="571500" y="200025"/>
                  </a:lnTo>
                  <a:lnTo>
                    <a:pt x="419100" y="142875"/>
                  </a:lnTo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/>
            </a:p>
          </p:txBody>
        </p:sp>
        <p:pic>
          <p:nvPicPr>
            <p:cNvPr id="23573" name="Picture 16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95" y="218753"/>
              <a:ext cx="136939" cy="19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488813" y="597136"/>
              <a:ext cx="292149" cy="29804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DE0000"/>
                </a:solidFill>
              </a:endParaRPr>
            </a:p>
          </p:txBody>
        </p:sp>
      </p:grpSp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7782" y="2732704"/>
            <a:ext cx="420788" cy="63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z="3600" smtClean="0"/>
              <a:t>Microfibre cloth – light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7092" y="1600201"/>
            <a:ext cx="5197067" cy="4368799"/>
          </a:xfrm>
        </p:spPr>
        <p:txBody>
          <a:bodyPr/>
          <a:lstStyle/>
          <a:p>
            <a:r>
              <a:rPr lang="en-GB" dirty="0" smtClean="0"/>
              <a:t>Packaging is re-sealable</a:t>
            </a:r>
          </a:p>
          <a:p>
            <a:endParaRPr lang="en-GB" dirty="0"/>
          </a:p>
          <a:p>
            <a:r>
              <a:rPr lang="en-GB" dirty="0" smtClean="0"/>
              <a:t>This means you can take x1 wipe and re-seal the pack for maximum hygiene </a:t>
            </a:r>
          </a:p>
          <a:p>
            <a:endParaRPr lang="en-GB" dirty="0"/>
          </a:p>
          <a:p>
            <a:r>
              <a:rPr lang="en-GB" dirty="0" smtClean="0"/>
              <a:t>This is unique in the market for short term use </a:t>
            </a:r>
            <a:r>
              <a:rPr lang="en-GB" dirty="0" err="1" smtClean="0"/>
              <a:t>microfibre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Don’t leave any thing to chance!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Rechthoek 14"/>
          <p:cNvSpPr/>
          <p:nvPr/>
        </p:nvSpPr>
        <p:spPr>
          <a:xfrm>
            <a:off x="0" y="6126164"/>
            <a:ext cx="10972800" cy="7318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65100" dist="38100" dir="16200000" algn="tl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-177800" y="5956300"/>
            <a:ext cx="113284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92000">
                  <a:prstClr val="white"/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6" y="1709159"/>
            <a:ext cx="4172993" cy="3790059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Product information sheet</a:t>
            </a:r>
            <a:endParaRPr lang="en-US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1055242"/>
            <a:ext cx="3964587" cy="56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92" y="1055241"/>
            <a:ext cx="3970487" cy="56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/>
          <p:cNvSpPr/>
          <p:nvPr/>
        </p:nvSpPr>
        <p:spPr>
          <a:xfrm rot="20715166">
            <a:off x="616492" y="2452132"/>
            <a:ext cx="3101975" cy="3101975"/>
          </a:xfrm>
          <a:prstGeom prst="ellipse">
            <a:avLst/>
          </a:prstGeom>
          <a:solidFill>
            <a:schemeClr val="accent1"/>
          </a:solidFill>
          <a:ln w="130175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6300" b="1"/>
              <a:t>NEW!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88950" y="393700"/>
            <a:ext cx="9388475" cy="24765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3"/>
                </a:solidFill>
              </a:rPr>
              <a:t>Chicopee</a:t>
            </a:r>
            <a:r>
              <a:rPr lang="nl-NL" dirty="0">
                <a:solidFill>
                  <a:schemeClr val="accent3"/>
                </a:solidFill>
              </a:rPr>
              <a:t> </a:t>
            </a:r>
            <a:r>
              <a:rPr lang="nl-NL" dirty="0" smtClean="0">
                <a:solidFill>
                  <a:schemeClr val="accent3"/>
                </a:solidFill>
              </a:rPr>
              <a:t>Microfibre Light - Cloth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000" i="1" dirty="0" smtClean="0">
                <a:solidFill>
                  <a:schemeClr val="accent3"/>
                </a:solidFill>
              </a:rPr>
              <a:t>Unique </a:t>
            </a:r>
            <a:r>
              <a:rPr lang="en-US" sz="2000" i="1" dirty="0">
                <a:solidFill>
                  <a:schemeClr val="accent3"/>
                </a:solidFill>
              </a:rPr>
              <a:t>100% microfibre cloth designed for short term </a:t>
            </a:r>
            <a:r>
              <a:rPr lang="en-US" sz="2000" i="1" dirty="0" smtClean="0">
                <a:solidFill>
                  <a:schemeClr val="accent3"/>
                </a:solidFill>
              </a:rPr>
              <a:t>use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1600" i="1" dirty="0" smtClean="0">
                <a:solidFill>
                  <a:schemeClr val="accent3"/>
                </a:solidFill>
              </a:rPr>
              <a:t>Removes 99.99%* </a:t>
            </a:r>
            <a:r>
              <a:rPr lang="en-US" sz="1600" i="1" dirty="0" smtClean="0">
                <a:solidFill>
                  <a:schemeClr val="accent3"/>
                </a:solidFill>
              </a:rPr>
              <a:t>Bacteria from </a:t>
            </a:r>
            <a:r>
              <a:rPr lang="en-US" sz="1600" i="1" dirty="0" smtClean="0">
                <a:solidFill>
                  <a:schemeClr val="accent3"/>
                </a:solidFill>
              </a:rPr>
              <a:t>the surface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 smtClean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sz="1600" i="1" dirty="0">
              <a:solidFill>
                <a:schemeClr val="accent3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accent3"/>
                </a:solidFill>
              </a:rPr>
              <a:t>* </a:t>
            </a:r>
            <a:r>
              <a:rPr lang="en-GB" sz="900" i="1" dirty="0">
                <a:solidFill>
                  <a:schemeClr val="accent3"/>
                </a:solidFill>
              </a:rPr>
              <a:t>Externally certified to officially documented test methods to produce a 4 log removal of </a:t>
            </a:r>
            <a:r>
              <a:rPr lang="en-GB" sz="900" i="1" dirty="0" err="1">
                <a:solidFill>
                  <a:schemeClr val="accent3"/>
                </a:solidFill>
              </a:rPr>
              <a:t>S.aureus</a:t>
            </a:r>
            <a:r>
              <a:rPr lang="en-GB" sz="900" i="1" dirty="0">
                <a:solidFill>
                  <a:schemeClr val="accent3"/>
                </a:solidFill>
              </a:rPr>
              <a:t> and </a:t>
            </a:r>
            <a:r>
              <a:rPr lang="en-GB" sz="900" i="1" dirty="0" err="1">
                <a:solidFill>
                  <a:schemeClr val="accent3"/>
                </a:solidFill>
              </a:rPr>
              <a:t>E.Coli</a:t>
            </a:r>
            <a:r>
              <a:rPr lang="en-GB" sz="900" i="1" dirty="0">
                <a:solidFill>
                  <a:schemeClr val="accent3"/>
                </a:solidFill>
              </a:rPr>
              <a:t> from a stainless steel surface</a:t>
            </a:r>
            <a:endParaRPr lang="en-US" sz="900" i="1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401" y="1553818"/>
            <a:ext cx="2895024" cy="4344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277" y="4521238"/>
            <a:ext cx="4879407" cy="16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85" y="4552716"/>
            <a:ext cx="2996795" cy="18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nl-NL" altLang="en-US" dirty="0" smtClean="0"/>
              <a:t>P.R. </a:t>
            </a:r>
            <a:r>
              <a:rPr lang="nl-NL" altLang="en-US" dirty="0"/>
              <a:t>a</a:t>
            </a:r>
            <a:r>
              <a:rPr lang="nl-NL" altLang="en-US" dirty="0" smtClean="0"/>
              <a:t>nd Media</a:t>
            </a: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797" y="1676306"/>
            <a:ext cx="5529263" cy="2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674" y="1296112"/>
            <a:ext cx="667603" cy="6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57" y="1564598"/>
            <a:ext cx="1823642" cy="261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data:image/jpeg;base64,/9j/4AAQSkZJRgABAQAAAQABAAD/2wCEAAkGBxQTERUTExMVFhUXGRkXFxgYGBoYGBwXFxkYFhoXFxgYHCggGRolHRcUITEhJSkrLi4vGCAzODMsNygtLisBCgoKDg0OGxAQGywkHyQsLCwsLCwvLywsLCwsLCwsLCwsLCwsLCwsLCwsLCwsLCwsLCwsLCwsLCwsLC0sLCwsLP/AABEIAQcAvwMBEQACEQEDEQH/xAAcAAACAgMBAQAAAAAAAAAAAAAABAMFAQIGBwj/xABKEAACAQIEAgYFCAUJCAMAAAABAgMAEQQSITEFQQYTIlFhcTKBkaGxBxQjM0JywdEWNVKy8BViY3OSk7PS4RclQ1NUgoOiJLTj/8QAGgEBAAMBAQEAAAAAAAAAAAAAAAECAwQFBv/EADkRAAICAQIEAwYFAwMEAwAAAAABAhEDITEEEhNBUWFxBSKBkaHwFDIzsdEjwfE0QlIVcrLhU2KC/9oADAMBAAIRAxEAPwDTpP00xMWKmiQqFUgLobjQHv13rKUqZ0Qxpqysj6cYw/8AEHs/1rPqM06MSywXSTGyBiriy6tsLAgm9ybWspqvUmT0YItUxmP0ub+AI0O1jrvt7RVHPKFjxDuGxWKK5i2ngw2AvfQ7WrOWbNVqi6w4rosoWmuAxa5NvS5m47/A+ysJcTxC00LLBhY7HHIdmY+THx7/ACNZ/i+J7Uyfw+HuYkjlAuGb+35Dv7yBUriuJq9Pp/I6GErsRNOCAHIzXsS2nZFyb3rWPE53V1qVeDEVmI4ni0BYsQAbbjfXTffQ6cq16+VK2V6ON7GZMZjQbBrnW9mBtYspJ10F0bXwq3Vy2R0sQuvFsYdM9jmKAE6lxuunmN9KlZsjDxYzTH8YxkQBaQakjQ31W1wf7QqXlyR3IWLG9jK8RxxJUSrcEgi+zCwy+J7Q2vVlkyEdPGYi4jj2FxIO+xOoGh1HLcVKnkYePGiGbjONUX61T2S1gbnKLXPqvtvvTnmOnAjg43jnUMJVsxIFzbbf1UU5sh44Igk6RY4SdXnu29hfbLmvckaW1qeeV0OnCrN5OM8RBIJtawa7AWzGwzdvS50F9+VTzzHJAI+L8Ra+VwSGZMoJuWS2YKL6+kKlSkRyQIZOOcSF73AFyTcWAADG7Z7DQg+VzyNOaQ5IGknHeJC5JsALm7AWU3sx7einK1idDanNIckBTE9L8ajsjSdpGKnVt1Nj9rvBpzsnpRI/03xn/M97f5qc7HSietR9B8DiLzSwZpHJzNnkF7aDQMBsBWzimc6ySSpGZegPDIxmaBVUc2lkA103L1HTiW6s/EE6KcLF7LGO/wCnfkba9vvNqjpQHWn4kq8B4aNinP8A47fZ3+3ysfKo6MB1pjR4PgkOpUH0tZm22zav6r1D4fH4fVk9ef2kbrhMENmj1sR9L3i4Ppdxv66o+DwvdfV/yT+IyeIwsGGylwy5R6TdYbDzObSo/BYfD6v+R+IyeP0Ro0OENxnTS9/pdram/a0trUfgsHh9X/I/EZPH6I1/kfCSNawZt7CRibG2ujdxHtFX/CYvD6v+SOvk8fojWTophW3iJ85JP81T+Hx+H1ZHXn4h+ieFvfq2v39ZJf8AeqehDw+rHWn4mg6H4TW0RF9/pJNfPta06EPD6sdafiYPQzB6jqjY7/SSa+fa8BU9CHgOtPxD9DsJ/wAttBb62Xbu9Pap6Mftsdaf2ka/oXg7EdU1jqfpZdT3nt706UR1pmF6E4ICwiYAG4Alltfe9s+96dKJHVkYXoPggLCJgN7CaYC/fYPTpRHVkB6DYK4PVPcXseumvrvrnqenEdWRj9BcFe/VPfv66a/dvn8TTpxHVkaHoJgFU3jYLqzfTzAd5J+kty3pyRQ6kn/gibonw22veHv84lvewUNfrL7MAD/O8aiofbLXk8PobxdBeHntLGx1IuJ5twSCLiTcEt7TUqMexVzmt/2NW+TnhxJJw5JOpJlmuT3nt05IjqyNf9m/Df8Apz/ey/56ckR1ZHQcH+qHmfjVzMT6XYvDxYR5MUSIFKZyAWOrqqjKASQWKjbnQlHD4bp1wdAqpPOCNm6ly182YElozrf/AFqLRPKzseM4TCwxtNiJMkQBDlmGUhnaQA6XJzMbAanbWpIOCxXym8OWyIuMdAuUMBGAdCmY9Ywa5VmGo57X1qLLUzoujnEuHYqBjC0uVWAdWBDKzRlRytqFJuCRe/lWWbPDErmWhinN0i6wz4dA4EkhEgytcdy5ARZdwoA9Vc//AFHh/H6M1/CZfAhkw+FYnM8hBy3GwslwouFvYBmG+t9b0/6jw/j9GPwuXwLjhMEQW8Yvq12I7RLNna5sOZvXThzQyx5obGOSEoOpD9amYUAUAUAUAUAUAUAUAUBHiFupFgbixB5g8tKadwnWqKJsDe/0A2C+k40BUgDsX3VfZU9HH4/fzNFmmu4zhnkQELEoBJNszk3JJJ+r8asscF3+/mUlKUtWWWFzZRnIJ12UrpfQWJJ0FVlV6EE1QBHg31Q8z8aA5b5aP1NiPvQf48VCY7nzlDuPOqGh6F8tnHWmx3zYH6PDqvZ5GV1Dsx77KyqO7td9WZWOxynCejOIxME88SqY8OuaQlrG1ixyjmQFJ5VBazufkfH0GK/rIf3Za8z2n+mvX+zOrhPzv0O9tXiHoGQKCzo+AD6I/ePwFe/7M/Rfq/7Hl8Z+p8Czr0TkCgCgCgCgCgEsdxeCE2lmRCdQGYA277d1Vc4rdkqLZJg+IRSrmjkV1va6m4v3edFNPZhpoZqxAUArj8QFUgvkJFwbE2A3Ps+IoBeJJGJHXXIUAjJYXaxBBuL7Hnz9okxC/bymYkjcWI28b2sSrH1kchYCwikDKGGoIBHkdaEG9AV/AnBhBH7TD2MQfhQHL/LT+p5/vQf48dGTHc+coW1HmPjVDU6T5S3vxbGH+kA9kaD8KllVsdr8lv6n4p9yT/65qUQ90eW4TiE0d+qmljva/VyOl7bXykX3O/fUFj3zhE5fC4V2JLNhoCSSSSTGpJJOpPjXz/tH9f4I9Lhv0/mdF0c9Nvu/iK29lfqS9P7mXG/kXqdBXuHmhQBQBQBQBQFZxFGlbqlYqBYsR8KzmnLQ0jSVs0Xo/Fe7XZjuSdfbvUrHFDqMhxXR5LHq2ZfXVZYk9iVkfcb4PiSylWN2XQ/D8KtB9is1RY1coYIoDNAYtQCfEOIrENizHZRvVZSotGNldiMTipAOrXJ36A/vEVRub20LqMFuM9Gh9APvyf4j1qZHN/LV+p5/vQ/48dGTHc+c4B2h5j41Q0Og+UX9aYz+tPwFSyFseifItguv4dj4c2XrWMea17Z4ct7XF7Xva9SistzUfIWP+uP9x/8ArSieY6xeGfNo4sPmz9TFFHmtbNkQLmtc2vba9fPe0f136I9Phf0/mW/Rwdtvu/iK29l/qS9DPjfyr1Ogr3DzQoAoAoAoAoBKaNlkzi9iLEAX8qo1TsuqaorTx+QEg4STQ6HOlj473HsqOd+BPT8xTHccxRWyYYKe9n5eeWqucnsiygvEk6OYm8hG2liD32B35jeoxvUnItDpq3MAoAoBbHYoRrfny/OobolKyo4ZikadlLBnAuba2v47H1VlGS5jSS0L8GtjIQ4GPoR5t8TQHK/LV+p5/vw/40dGTHc+dcP6S+Y+IqhoX3yiH/emM/rm+AqXuQtj0X5Fsd1HDcfORm6pmky3tfJCHtfle1SiJbm3+3NP+if+9H+SljkOq/lEYhIsQFyiWKOQLe9s6K1r87Xr572h+u/RHp8LpjXxLbo76bfd/GtvZX6kvQy438q9S+LDvr27R59MzUkGL1FgzUgKAKAwRQGMgoLNJcOrCxAqKJTKWeERTIQLDn6j/qayekrNU7Rf1sYhQGksgUEnYUboJWUhw5xLHN6HP8F/Osa5mbWookg6Pom2vqsR5EVbpor1CHEdHczZg8in+bIw+BqHjJU0WPBPqh5n41qZHJ/LX+p5vvw/4yUZMdz52wg7a/eX4iqGh0PymR5eLYwf0gP9pEb8al7hbHZ/JpIBwPi1/wBmX34ew996lFXujyYVBc+jOHQZMPh0/Zw8A9kS1897Q/Xfov2PR4b9NfH9y+6O+m33fxrf2V+pL0MeN/KvUteqj7/fb116fJi3s5OaYGJNbm9/Gjx4tbf1HNPwNowgOYNv3n8KtBY0+ZMrJyaqhitzMKAKAKAKAKAq+ORXW43GtZzRpBjuAnzxo3eAatF2rKSVMnqxBS4+frHEa7X9p7/IVjJ26RrFUrLXDQhFCj+D31qlSM27ZLUkBQHPcK4yiIVYEWJ1351XmRZQbOb+WPiMb8ImCuCc8OnP61KWmSotM8B4eR1iaj0l+IqCzPT/AJcui8i4j58ilopFVZSBfI6DKGbuVlyi+1113FWZWLPMYcZIqOiyOqSAB1ViFYDUBgDZvXVSxd9B+iknEMSsSqeqBBmfkqcxf9sjQDxvsDUhuj37i6ASkDQAKAPAKK+e9o/6h/D9j0uF/SQ10eIzt5fjW3stpTfoZcavdRa5k5i3n4Ejl669Tmxd196/+zjqfYLx7+vnzpeHcf1NjZFRtANvVUxjjnouxDc46sYroMgoAoAoAoAoBTiK3U1Eti0dxfghCxhCwuCSBtoSTa3rqsGtiZrWw45jciZVNmbn4baeNRklSpE4427McDwWRcxGp9w7qQj3GSV6FpWhmFAFAecMy3bkcxHvrCW5vDYr5sO7sQjK2xIazeRs1VVlmS4fgMzayYkL4RRov/sRetVZXQ6fhcskQKvK8ykWtJY++3uq1lGkypn4XwtmLNgIb31smUE+QABqOZE0/E6bAYyGFBHFCI0GyoAqj1ACpsryscTiMTb6eYpSfYe8hyPKdRb1VKiuxVtm2Ud1KQtmCg7hTlXgLZlVA2FFFLRBtvczUkBQBQBQBQBQEWJF1NGSjnJGysPHw89fd7SK53ozc04Zh5Zpw8hNkBBHIm/d6qRTk9SJNRWh1QFdBgZoAoAoDzVOIAM69bECGYWbffzrJvU3itCZcZzHUE+Bt+NLRNEWK44sVs/Vrfbtn8qcxFG8HH0f0QrfdkU1YUbji0YOqkHzX86gUN4biUbsFBIY6C40v3XFSRqMzPr5aVJBmDFMpupIoKLXDca5OPWPyqUyriWcGJV/RIPhz9lSVaomoQFAFAFAFAFAFAL46cIhJ8gPGok6RMVbOTczGSwcBB/NBYk67nlrawHLeudt2b0jqOFgZL8761vHYxluOVYqFAFAFAUvDuEQvGC8SMTe5IHfUUmWUmjEvRPCNvAnqFqjkRPUkJYjoJhH+wR66cqJ6jEX+TfDbrcGnKT1BXF9AmtowcdzgP8AHWq8rJU0VD9EFRu3hwP5yEj3fkakm0xuLhIX0JJU/wDIzD+y9x7qgDMYmUekkg8RlPrK6f8ArSxQxHij9pCPKzD1W1PsqUyKGY5tRY6+w+w60sUWOH4q66HtDx39tTZVxRaYfiaNucp8fzqbKuLHAakqZoAoAoDV3AFztRugUWMxBkbYn9kCsW+ZmyVIroIZVduttrbIByAvpfmdqq409S1rsdLwwdito7GMtxurFQoAoAoBLg/1K+v40A7QBQBQBQGkkQYaihNlBxLhRGq1VoupFRltVWXMEA70BNg8Mx0Bv/NOt/bRINj4wvJkI+7+R091WorZrLgiQcjAnuOh8r1AsrcHxSVSCrDTkRofCoTos4pnYcPxglQMBY7Edx/EVdMxaoZqSBbFYxU337qq5JFlGxJopJt+yvj+A/Gq02XtRH8NhFQab953q6VFHJsS4ot2Ft7e81WRaI7gociKu9hqfGrJUijdsnqSAoAoAoBLg/1K/wAc6AdoAoAoCmXjTyPIuHh6xY2KM7OEXON1XsktbY7Vnzt3yo65cNDGo9WTTaukr0e16rffvoN8G4kMRF1gVkszIyta4ZGKsNCQdQatCXMrM+JwPBkcLvZ2u6aTX0Y6RVjAqeJcKzarvVXEvGRz2JUoe0CPG1x+YqjNFqVGH47JaYiNbw66M22pJzZfDwrHqSqWmx6v4HD1MUeZ1Nb0u7ra/wC7PQOB4lpsPFI4AZ1DEDbWumDuKbPIzwUMsorZNoZkwynlVjO2UuJ6JxM+dWdCTc5TofUaq42XWRlxgsIsS5Vvbx3NSlRRuxipII+pW+bKL99taiibJKkgKAgEF3zEbbfn8aiib0onqSAoAoAoAoBLhH1K0A7QBQBQHG4nDYrAyyS4dOvw8jGR4vtozasV7x7fLnXM4zxtuOq8D3IZeF43HGGZ8mRJJS7NLa/v49ifHdKr4eKfDIrK8qo4Y2ZWJ9EqBqTrrfmDrUvNcVKPjRjD2aoZcmLO2nGLkq1T8/v00JJ+L4uKeOF44GMwbqypYBWWxIe97ix5WqXOakoutSkeH4aeCWaLkuVq1o7vatq+pJhuPyI88WJVc0MYlvEGIZDyCnUNcWqVkabUu2uhGTg8c4454XSm2verRqu/hqQScak67CiWKLJibgLr1iaAgsTod+4VDnJSin3JjwuOWHLOLdwrXs7dfD5sq+oULxfsjS9vD6K+nrqlaZPvsdsX/V4P0X/mzrOjY/8AiQf1Sfuit8f5V6Hi8T+tP1f7lbM00cjlAWBcdoxtnUGeNXRgDaRchdlYeiq873q5kMxY+divZC3YhgY5CVAVyRfQHUKAwuDe/dQCfDMTMpsIyOsZWYsslgwhwy5didfpdTzj1N6AbxTuuJcop7SwLcozLq8mci1hcKUub8hegMLxLEZAxi1yRubI4sHsrra5bMrZ2tb0bDc0BHiuI4kI5VQWAcLaKTcQmRW1OvbAW1hvagJ5+ITi+VAbG31b7WQh9DqDdhlGo/7TQDmBnkLur5bJpmCkBswVgRdjawJBHlQgaePuJHlr7jQkr8biJIxfMCPFbe8VVtoskmVJ6VWNmyjxNh8Wv7qpzsv00RYrpYQND68untawpzsLGirbpA8moa//AJD+6oy++qOUi6ikdvwj6lfKug5hygCgCgKDB4/ERB0lglkIdyjJkZWRmJQElgVIBA1HLnWUXNWmrO7LjwTalCaSpWmnada7Jp2/P5FFieCTrCAIS0kmJ+cuEZMqDMT1YLMLtr3WrN45JaLvZ2x4zFOcnKVJY+nG07elW6v99PMtuKJK+Nwsgw8nVxZ8xun/ABFA0Ge/Z5+69XkpOadbf3OXFPHHhcmNyXNJqtH/ALb8u/b60LYuHFfOsTLFC6loeriZjHbOhJuRmOh5eq9qq1Pmk0u2htjycN0sWPJK0pNyST2deXatfpZWDh898LMMJJeJ7yl3UzSORbNcn0ARzP2thaq8svdfLt56m3XwcubG8n5kqaT5Uk7pKr+lebNp3lVcfmgcfOb5LtFYdjL2/pNPVejUkpab+gjmwdTBLnX9NK9Ja029NP3o6DoxxaMwxRE5ZFUJlNjcqLXBUkW0rbHL3UmeVxKXVlKLtNt9+/qM4if6aVZXaNQq9XYlb3zZmH7bAgDLraw07WuhgJ4LpBIEUToqShV6wZrWcwxSNYW2zyOv/Z52ChZ+OsAZV1YqGyZyQrLh5ntYbjMgBAtrY70FF5h8e7O6BFuouCGJDBgpQjTYnrBvpk8aECOF4gFiicuWlZVDqzEBSzIHZ0+xlY2tYb203Akin6ROEYiNLgOAM5JzLC8oNsouhyWHMhgdNqChk8ZbMRljyhxGHznLcwibM3Z0Uk5RrvbyoKJej82dZWsVzSZip3UtHGzKfG5PrvQMsZYQ2495HwoRYlPwaFt40PiRm+NVcUWUmL/o5F3W+6AvwFORFuoyWDo9h1N+qUnvbtH305UQ5yLJIwNAAPIWqxWxLgcmaBD5+4kUIH6AKAjedRuyjzIFRZNGr4lBuy+2loUxeTiqDa58h+dRzInlYu/FifRUevWo5ieQ5zjvSGbrEghkQSNqxNsqqL6nXQ/lWUsjvlR3YeFh0nny3y3SS3b/ALJd2VPFMPOyMfnzSPa4WNSAT3AoTr51WXNWktS2GXDymo5IVF903a89bT+RWYXBR/OskpkkURhgHbKcxte9zrz/ACqv+9pmuWMPweOcYpNtpvxqjvOA4cqR1caRr36k27gco+NdEV4HmS8zoZ4FcZXUMLg6jmNQR3EHnWhkSigCgNI4gLkczc6k6+v4UBvQBQBQCU2P6uQLILK3oPyvzVu47nxF+41BarWg6DUlQoAoAoAoDz/h/HsQkQVIxlBaxZ1X7R8CaylJ2axgmiKTjuLY2V4Qe7OWPsUis+eRbkRE8XEJD9cqjwUfiCalczJ91GE4UAQcRi3lsQeruAlxqLoty1jSvFj0QzxTjyQgHq5XvoLKfwuR6wKnmRFMSg4ziZtIcM6j9rKD7ySPaKrcnsiaS3GU4Hj5PSGn9LJp/dxjKatyTY5oIV4P0ff+UJYZGjRhGGGVLqQcvoBjpzGt9QayhD+o0z1eKmn7PwyjsnJP1O0i6NRgfSPI/m2UesJYW866eRHjc77FFHwZDxOWOJjCogjb6MAE3Y7Eg25ajXSsuVPI15I9WWXk4HG2k3zT3/8Az2/kZwGPxKLjYUbrngdRG0hAOVwGJdtAcoudd7Ui5JSSe3iRmxYJTw5JLlU421Hu02tF2uvgRYPiLHHRRx4mSRJYnzk2K51Fw8V1y6HuuPOoT/qJJumvuvuiZ4kuDlOcEpRmtvB3adO/nr5mnBMPPPhpXbGThkeULlKjVSTdtNQf2dAOVRCLlBtt9y/E5MWHiVGOONNRtO3ul56eu/dtmmG6TSTx4JS5TrWyzyKLdoDsoD9ktvprpRZW1C++5WXBwxy4jlVuH5VvpzU350vHxs3xnFZ8PJigJjJHAqFFcK3alAAV39Lsk332o5ShzO9F/cvj4fDnWFOKUp3zNWtI90tla0232GUXGqI3jEzvdTJ1kkXVsp9IBFPZ8LW2q/LPRr6s5lPhpKSyVVPl5U7T7avV+d2QcJ4g7TLHPPLFihJdo3+qkS57MYta2XY73HOqQl7yUm0/ozo4nh1HHLJijGWOtGvzRfn3vxvT0O2rqPDIcZhVlQo4up9R7wQRqCDYgjYihKdFFhsXJhn6mS7j7B2LDfs8s45pzsSvNRBdpPUtF4zDzkC+Ddk+w0tFeVjazqdiKmyKZuDQgzQHCQYmIKQsKlrm5CC9763dtPZWEmrN4p0RDHMxtGFv3Ipkb3DKPXVbbLV4jEXB8RLupA/pXsP7CafCrcjZXmiizw3Rb9uU+UYCD26n31dYyrylnhuAwJqIwT3t2j7WqyikUc2ywVANhViptQFbxThAldJVYxzR3yOBfQ7qw+0p7vZVJQUnfdHTh4l44vG1cXun+68H9sU4jgsXNG0RlhRWBVmVXLZTocoLWW486iUZSVWaYc+DFNZFBtrVW9L86Sv6EfDuBSxYkzdZGQY1hy5CDkT0TfN6XfULG1LmsnLxUJ4I4uV6Nu77ur7eWglieik0i4oNOl8QVc5UYAMlrKe0boQLEVV4W01e50Y/aUITxyUPyJx37O9dtHruS/o/iethn66LrI1KZRGRGEI2UZr38z8KnpytSvX0M1xmFYpYeR8raf5tbXi61+SEmgmwsTYVJI3lndillYWMhu5btaKBc35eNQouK5Uxl4mGbMszi1VaX4JJdvLUTk4LIjYfAo8blVeVldSImBbSR7NmZwbiw0t3VnyNNQT7d1p/k7I8RBxycVKLXNKrjL3k92rrSP19dSwjwzqxwWIXDmOZHJ6hWVlItYsGJvc7HvFX5XfJKqa7aHO82NJcTh5lKMl+Z816PyW2z9R3hmAxoVYziI+qWwDdXeUqOVycu2l7fnVowmtHLT6mOfPw0m5Rx1J+fu/BVfwsx/Ic0iQpLLG6ROHEgBMrZDoCSbA8iRvaixtpJu0iZcXCEpyxwcXJNNXor3pUvh4HTVsecFALYzBrILHzB7iNQaiiylRU4/BShSMiyKQQbWVtfAjX21Vpl1JFWvEXXRo3U+I/EMR7qqWoli4rpchh/HeQKcwobkxDtZllK2BHIixsdQdL6e80sUjbhHR+EoHcFy12sxJUXN9F2q3IrtmfO6pF7FAqiyqAPAWq5WyShAUAUBzXSDiMj4mLBQvkZxnlkHpLGL6L3MbHXlp33rGcm5qC9Welw+GEOHlxORXryxXa/F+SXbu9xyXo3EUKqZVe2kglk6wHk2bNqas8UWqMMfG5YzUnTXg0q9Kqh/Ckxwp1zjMqqGYmwLAWJue81Ze6tTBrqTfIt3oiZp1ABLAAkAG4sSdAAed6m0VUJNtVsEWIViQrKSNwCDbzttRNPYmWOUVck0JdIMOHw8lywKozKVdkIIU21Uj2VXIrizbg5uOaO2rSdpPv5lB0bxqw8PTESO7O6kku7vsTrZibW8KyxyUcafdnV7RXNxc4JJJNpUkv2GeimHLBsbNo0g7GY+jFve/Itv7KtjVLmZxTtvliWPFBBIFJVJCNUYH0eRIddR6t6tNxfmWg8uO0m4+K2+aI+D4GIFioS9+1axJ+9rf1GohXYZnk0c78rLDiMaPG0b2IZToTa9XlTVMrhc4zU43o9yn+T8f7vh8m/eNZ8P8Apo6va3+syepa4fisTyPErgshAbUbsL2Hee+rrJFurOafDZYQU5LR6oZbEIGCllDHYEi/qFW5ldWZrHJrmSdElSUCgI5YVbcA0JsUfhactPKocUWU2bxYMDQgHzFRyjmM8J+pTyqxQboAoAoAoDkcYnVcYilbRJojGrcs4v2fMi1u+57q537uZN91R7EX1fZrhHeEuZryel/PfwOtY2FztXQeOleiOQnxiT4kNHfE5oQUiK5Y41beR2bYnutf3VhzKUrWuny/yer054sSjP3Kk1a1cmuy8o+N14WznYoQ3DsCWFz876sHuRusuo8NB7KwSTxw9f7s9TJOUeL4qv8A42/j7uvqdLxLh8cGOwRhRY8xkRsotmUKDZrb1tKKWSNeZ5mLNPJweZZG3Ti1etOy/wCOSBcNMT/y3/dNbTdRZw8Krzw/7l+55n0fgfFCCBgwgiUPKTcBhclUU8xe9yPHurkwx5qs7/aT5eJyV/yZb9IuKCfFRQRsvVpmvmUlDKttAtxmKi1uQufOmXJc0l2/c1wYHi4SWSS1bV06ai1a8dH/AAaYngjxxyTSYgRI+UFUjIuc32VDemRcX8adKlzSYxcT1HHHDHbipU29tN35R39SdJTFjs6QdTbCOwS4zNlzFTIF0DXG2tX1WS6/2llGOThIwcrXVSv1WtX/AOvQtejPDoZcEJJQsryqzSO1mYkk8ztbaw2tV8UYyx29b3OTjMuTFxbjH3eV0ktKS2+a+Yz0B/V8Hkf3jU4P00U9q/6zJ/3Mq+HYJBPxB1iQtEymIZR2WEd+z3XYcqpFU5tL7o6s83KHDwlJ01rr/wDZ7jHRjhUM+ADSAO0wZpJG1bNci+Y6giwt3WqcUIyxa99zLjM+XDxr5dOV0l2rsq8GvmO9BMY8uCjaQknVQx3IBsD493qq2Bt41Zl7Vxwx8XOMNr/z9ToK2PPCgCgCgFOFfUp5VCA3UgKAKAKAgxuDSVCkihlPI942IPIjvFQ0mqZpjyzxy5oOmV0/R9XTq2nxBjOhXrNx3FrZiPM1R401Tv5m0eMnCXPFRT8aX+F8iNuisGcMvWJZVQqjsquq6AOB6Qp0o3Zb8fm5ORu9W9Um03vT3REOh2HsFBlCq/WKokbKra2Kjla59pqOjD7bLv2lxDbk2rap+6tV56a7DmK4FG8kcrPLnj9E5zYaWJttc2176s8abswhxWSON41VPfRfxenYpekfEIpWMTy5EA5OEJvob94NYzyRcuV7HRwuPPH+pijb9Lr6M5zDYSMs8cOJlVFUKoSY6sdSQByG3rNYWrai/qzqyZeJX9TJFa93CP70X/DuiULII5GOYXdQHtItz6Q5jX4VrDAtpGD9ocRGbyp76PTR6bVVbFo/RKFkZXaaQm1neRmdcpuMh2X2Vt0Y1T/cyj7RzRnzRpb6JJLXe1WvxJYejMKyJLmlMi7uZGLOO5ydx4VKxRTspLjcsoPG65XrVLT08PgVyYLAqzImJKKzdqJZsseY7i3K/cDWdYl3+uh0yy8ZkpyjbS35U5V8r+JfcI4amHjEcZbINQGbNa/IeFbRioqkcOfPPNNznu/Kv2FxwGMTtOGkVmIZlVyEZlFgWUb6Dbaq9OPNzF5cXkliWJ1S0Wiut6vc1PR6MZwjyRo5JeNGshJ3sLXW/PKRTpRLPjcrpyptbNrXy1712uyzw0CxoEQBVUWAGwFabHK25O3uSUICgCgCgFOFfUp5VCA3UgKAKAKAKAKAKAixOJVBdjb+OVVlJR1ZKTexzfFuLlxZTYA6i9ifvW5eFc2bNpodGPH4nJ9KLmAE6nOoHv52rlbbWp6/sxf1ZV/wl+xPisNC3UQYZlOI6xWDDshFFyxzNbMT3C9b8sbUVvZXhlPDjyZMi9xxapa23tdXVeLryOxinwxx7AK3zhY7MxDKAgIsO1YG99xfbeulOPO0t6PPnjzrhYuT9xy0Vp61rtt8SQ9JsOAGLsEYlVkKN1bML6BrW5G3fbSnVjv2ZVcDmbcUtVq1atfffw7jWOvNhn6lhd42CMO8ggG/KrS96LozwOOLPF5FomrXo9Tm+j/EcPLh/mEyGGQL1bIwy3NrZkbbNz777X3rCGSMo9OWj2PT4rhM2HL+LwvnjfMpLX5r9/r4HRxcRiWVcLdusCXUFWsVUbhrZT6jW/Oubl7nlvh8nS63+263W/puZw3F4nleEFg8YzMGVlsNrgsACPEUU0214Ez4bJCEcj2ltTT29BQ9KMPoczZGbIJMjdWWOwD2t69vGq9aOj7eJquAzO0qtK2rVpLfTy7rfyJcZ0ghjZ1u7GMXkyIzhBv2iosDbW29S8iV+RTHweSfLsuba2lf347GW6QQdjIxkLrnVY1ZzkP2iANBvvbY91T1IvbUh8JlV865ada6ardedd62MHpDBZCrM5csFRVYvdPSBS11tzvao6kXsS+Dyxb5lSVat6a7U+99qNU6RwFVKl2Ll1CBG6y8Zs4KWuLHe9FkT2+6JlwWWLalSSrW1XvK1r3ta6D3D8ckyZ0JtcqbgqQymxBBFwQatGSkrRjmxSxS5Jb/AD31Rrwv6pPKrGQ3QBQBQBQBQBQFTxPjaRgkEaaZj6N+4W1Y+ArDJnjBGsMbZxnEJcVjCRACoO8jGxt4W9DyGvjXInPLK18zeowWpV8P6PSYWVc0pfskWtra/NtyBrYGrZ1y0iYOx/pTCghjdmAYSKFXMNju2XyG/ie+quKjFN+KPT9lwnPJOk65JftsX3TnG4d8KY1ZJJmK9UqEM+fMNVy6jnrXTnlGUOVavsYeysWXDnWWacYK+ZvRVW2u9+AnBiVGNk6+QArgVWUg3IYXL7bsNTao5ksjt/7TTpZHwmPpxeuR18aoVwUnW4OHCM8KqHUiQyxgmNXzC0ebMHO1qrFpwUW18zXNGWPiMmeEJW09OV0m1T17patHd8TxfUwSS5c2RGa3flF7V1TlyxbPD4fF1cscd1bSv1KLpQmFnwZmYrcpmiYEZ8xF1VSNTrYWrHLyThfyO/2fLiOH4hRVpX7ye1d7/kSwhZMZgjObMcMyksbdsakXP2rEVVe7kjzf8fqaSSycJk6S06l0uyp0K8Tl67E45YGDM2GCrlPpEasF7za40qknzSmovsdOCPRx8PLKqSnK/Lar8C+4HxbCvhYkLxDsqhjYrfOLDKUOt71vjywcVr8DzOJ4PiMWSTcX3d9q8b8yv6H46KFZ4Z3SOZZXZ85C5gxvmGbcGqYpqKcZOnZ1+0eGyZZxy4YuUHGNVrVKq02oWwogXHTrLIYllWN4GWQxIyBQCFKkDQ8qhOKm+bvt2LzhlnwuOWJc3LakqUmnbd6p7mZOG4VpVXB4kx4jtusgYyKx7IdWLE5t1J9dHHG37rp+P3uIZ+JjBviIc8NE4tU1vW23eiPCznFZLyrBjI2mCSIB1cgRlVzY+kD2T/Fqj89W6lrr4l5xXDOXLDnxPluL3i2rWq2a2+h0fRTHtNCxkCZ1kdGZPQcqbZ1771vik3HU8vj8UMWblhdUnT3Vq6foWHDPqk8hWhxjVAFAFAFAL4rGKm513tzt3nuHiapKajuWjFs5/E8VeY5IlzeV8nrOhb3Dzrllllk0gjdY1HVkuD6NAkPO2c93IeHl4Cw8KmHCq7nqVlm7RL5YFC2AAFdaSRjdnJxr10xI2Jyj7o5+vf11wu8mTyOr8sTpxw6KwzRoxAtcqCfaRXckc3M/E2hwMaG6Rop71UA+0CpIcm9xTi/Cw8UnVLGkzA5XKC4Y872vfxqs4txaW5vw+WMMsZZFcU9V4opF4Gpg6kYCNXK5S7mMqCRYvmBLtrrsPVWXJca5UdS4pwy9TqydO1un6eC+FnT4HDdXEkdy2VQtzzsLXNbJUqPPnLmk5PuRx8LhVs6wxhv2gig+21OVbkvJNqm3XqS4rCJIMsiK43syhhf10aT3IjOUXcXXoYjwcakMI0BAsCFAIHcDbQampohybVWajh8WfrOqjz/tZRm9tr1FK7LPJJx5W3XgGJ4fFIQZIkcjYsoJHkSKUmI5JRVJtI2xOCjkAWSNHA2DKCB5X2o0nuRGcoO4tr0NJeGwsoRooyq+ipRSB5C2lGk9yY5JxdxbQS8OhZQjRRlV9FSoIHkLaUaTEck4u4tonijCgKoCgbACwHkBUlG7IOGfVJ5CgGqAKAinxCp6Rt3DmfIVWUlHclRb2OfxnSMsckClz4bDzbYeQv6q5pZ3J1A2WKtZGuE4C8nana4vfINF/MnxNzSHD3rMl5UvynRYfDKgsoAFdSilsYNt7ktSQIcaxGSFu89keZ/0ufVWWaXLBl8auQtwDCWXN7PKqYIVEvllrRcV0GIUAUAUAUAUAUAUAUAUAUAUAUAUBQ8B4svVBXNiNL+F+dZRyLZmjg+w9NxmFft3PcNTSWeEd2Fik+wniOKuVLAGNeV9XY9yjl51jLNN/lVL6l1jit9Sti4RLObyEqh+zfU/eJ1byOnhVI4JT1myzyRjsdFgeGpELKoFdkYKKpGEpOW45VioUAUBz3HH6yZIRy1Pr/IX9tcmd801BHRjVRci/iQAADlXUlSMG7NqkgKAKAKAKAKAKAKAKAKAKAKAKAKA8jlxeJYAYeEsPtHLmJbna5Chfaa82UXKTpdzri0oqy16HT4j5wExUJAb0TkC2IBOpUkWNvCrwx1NWiJy93RnoZiU2OUabaV3UjmtklSQFAFAFAFAQrh0zZ8q5v2rC/tqvKrutSeZ1RNViAoAoAoAoAoAoAoAoAoAoAoAoAoAoCs6PYYLh49LHLr69aiibLHIL3tUkAVoDNAZoAoAoDBoDNAFAFAFAFAFAFAFAFAFAFAFAFAFAFAFALcN+qTyFAM0AUAUAUBhhQGl7VBJkGgN6kgKAKAKAKAKAKAKAKAKAKAKAKAKAKAKAW4d9UnkKAZoAoAoAoAoAoDUioBqSeVCTGU91SDISgNxQgzQBQBQBQBQBQBQBQBQBQBQBQC3D/q18hQDNAFAFAFAFAYZrUAjhuKRyMVUk230NvbVI5FJ0i7g0tR4VcoZoAoCDEYpUBLchfahKVm2GxAdcy7eyoTsNUS1JAUAUAUAUAUAUAUAUAUAUAtw/wCrXyFAM0AUAUAUAUAjxSWyNbuNQ9i0dxDozAAhPMk+7SqY40i+R6l4K0MjNAFAVPGXFrd/w51DLxGuGrljA/jWiKy3GxUkGaAxegC9AZoAoAoAoAoAo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437" y="1564598"/>
            <a:ext cx="1901917" cy="261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www.sas.com/content/dam/SAS/bp_nordic/image/con/icon-magazin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73" y="1339211"/>
            <a:ext cx="581404" cy="58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cdn3.iconfinder.com/data/icons/free-social-icons/67/facebook_circle_color-51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299034"/>
            <a:ext cx="607325" cy="6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173" y="4299034"/>
            <a:ext cx="62324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636" y="6388340"/>
            <a:ext cx="101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Exposure across all new media platforms, online and printed media across EU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Microfibre PR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/>
          <a:stretch/>
        </p:blipFill>
        <p:spPr bwMode="auto">
          <a:xfrm>
            <a:off x="0" y="1418601"/>
            <a:ext cx="3591364" cy="540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07" y="1418600"/>
            <a:ext cx="3787773" cy="540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"/>
          <a:stretch/>
        </p:blipFill>
        <p:spPr bwMode="auto">
          <a:xfrm>
            <a:off x="7453891" y="1418601"/>
            <a:ext cx="3518909" cy="540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1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Advertising &amp; promotion support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4" y="1600201"/>
            <a:ext cx="5500048" cy="4368799"/>
          </a:xfrm>
        </p:spPr>
        <p:txBody>
          <a:bodyPr/>
          <a:lstStyle/>
          <a:p>
            <a:pPr marL="342900" indent="-342900"/>
            <a:r>
              <a:rPr lang="en-GB" dirty="0" smtClean="0"/>
              <a:t>Provocative advertising used</a:t>
            </a:r>
          </a:p>
          <a:p>
            <a:pPr marL="342900" indent="-342900"/>
            <a:endParaRPr lang="en-GB" dirty="0" smtClean="0"/>
          </a:p>
          <a:p>
            <a:pPr marL="342900" indent="-342900"/>
            <a:r>
              <a:rPr lang="en-GB" dirty="0" smtClean="0"/>
              <a:t>Designed to provoke a response and ensure end users understand the issues with current ways of cleaning, and solutions to these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 smtClean="0"/>
              <a:t>Will be used to support exhibitions and in specific journals and magazines</a:t>
            </a:r>
            <a:endParaRPr lang="en-GB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7331" y="1422589"/>
            <a:ext cx="930110" cy="127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166" y="2858171"/>
            <a:ext cx="5506275" cy="38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3742" y="1422589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Free sample packs available to support key customer activity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nl-NL" altLang="en-US" sz="3600" smtClean="0"/>
              <a:t>Chicopee microfibre cloth – light SKU’s</a:t>
            </a:r>
            <a:endParaRPr lang="en-US" altLang="en-US" sz="36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77448"/>
              </p:ext>
            </p:extLst>
          </p:nvPr>
        </p:nvGraphicFramePr>
        <p:xfrm>
          <a:off x="390525" y="1406525"/>
          <a:ext cx="10239375" cy="45311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724025"/>
                <a:gridCol w="1790700"/>
                <a:gridCol w="1734362"/>
                <a:gridCol w="1733144"/>
                <a:gridCol w="1733144"/>
              </a:tblGrid>
              <a:tr h="396341">
                <a:tc gridSpan="6"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Product Information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750" marB="4575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44" marB="45744"/>
                </a:tc>
              </a:tr>
              <a:tr h="316136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Product code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7473700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7473300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7473400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7473500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7473600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</a:tr>
              <a:tr h="567048">
                <a:tc>
                  <a:txBody>
                    <a:bodyPr/>
                    <a:lstStyle/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Description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Chicopee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Microfibre Light </a:t>
                      </a:r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Chicopee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Microfibre Light </a:t>
                      </a:r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Chicopee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Microfibre Light </a:t>
                      </a:r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Chicopee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Microfibre Light </a:t>
                      </a:r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Chicopee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Microfibre Light </a:t>
                      </a:r>
                    </a:p>
                  </a:txBody>
                  <a:tcPr marL="91439" marR="91439" marT="45750" marB="45750" anchor="ctr"/>
                </a:tc>
              </a:tr>
              <a:tr h="34017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Sheet Si</a:t>
                      </a:r>
                      <a:r>
                        <a:rPr lang="en-US" sz="1400" b="1" noProof="0" dirty="0" smtClean="0"/>
                        <a:t>z</a:t>
                      </a:r>
                      <a:r>
                        <a:rPr lang="nl-NL" sz="1400" b="1" dirty="0" smtClean="0"/>
                        <a:t>e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aseline="0" dirty="0" smtClean="0"/>
                        <a:t>34 * 40cm</a:t>
                      </a:r>
                      <a:endParaRPr lang="en-US" sz="1400" dirty="0" smtClean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34 * 40cm</a:t>
                      </a:r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 * 40cm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 * 40cm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34 * 40cm</a:t>
                      </a:r>
                    </a:p>
                  </a:txBody>
                  <a:tcPr marL="91439" marR="91439" marT="45750" marB="45750" anchor="ctr"/>
                </a:tc>
              </a:tr>
              <a:tr h="339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Weight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gsm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gsm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gsm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gsm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 gsm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  <a:tr h="339674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Colour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White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Blue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Green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  <a:tr h="314103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Sheets/pack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  <a:tr h="30488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packs/Case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8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  <a:tr h="34017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Pallet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42 cases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42 cases</a:t>
                      </a:r>
                      <a:endParaRPr lang="en-US" sz="1400" dirty="0" smtClean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42 cases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 42 cases</a:t>
                      </a:r>
                      <a:endParaRPr lang="en-US" sz="1400" dirty="0" smtClean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42 cases</a:t>
                      </a:r>
                      <a:endParaRPr lang="en-US" sz="1400" dirty="0" smtClean="0"/>
                    </a:p>
                  </a:txBody>
                  <a:tcPr marL="91439" marR="91439" marT="45750" marB="45750" anchor="ctr"/>
                </a:tc>
              </a:tr>
              <a:tr h="340178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Stock</a:t>
                      </a:r>
                      <a:r>
                        <a:rPr lang="nl-NL" sz="1400" b="1" baseline="0" dirty="0" smtClean="0"/>
                        <a:t> item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 smtClean="0"/>
                        <a:t>Yes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  <a:tr h="414444">
                <a:tc>
                  <a:txBody>
                    <a:bodyPr/>
                    <a:lstStyle/>
                    <a:p>
                      <a:pPr algn="ctr"/>
                      <a:r>
                        <a:rPr lang="nl-NL" sz="1400" b="1" dirty="0" smtClean="0"/>
                        <a:t># on stock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 pallets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pallets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  <a:tr h="5182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Launch date</a:t>
                      </a:r>
                      <a:endParaRPr lang="en-US" sz="1400" b="1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April 2015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April 2015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Mid June 2015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Mid June 2015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Mid June 2015</a:t>
                      </a:r>
                      <a:endParaRPr lang="en-US" sz="1400" dirty="0"/>
                    </a:p>
                  </a:txBody>
                  <a:tcPr marL="91439" marR="91439" marT="45750" marB="457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Specifications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Layers pallet:                    7</a:t>
            </a:r>
            <a:endParaRPr lang="en-GB" dirty="0"/>
          </a:p>
          <a:p>
            <a:r>
              <a:rPr lang="en-US" dirty="0"/>
              <a:t>Cases per layer:              </a:t>
            </a:r>
            <a:r>
              <a:rPr lang="en-US" dirty="0" smtClean="0"/>
              <a:t> 6</a:t>
            </a:r>
          </a:p>
          <a:p>
            <a:r>
              <a:rPr lang="en-US" dirty="0" smtClean="0"/>
              <a:t>Cases per pallet:			42</a:t>
            </a:r>
            <a:endParaRPr lang="en-GB" dirty="0"/>
          </a:p>
          <a:p>
            <a:r>
              <a:rPr lang="en-US" dirty="0"/>
              <a:t>Gross weight case           3,6595 KG</a:t>
            </a:r>
            <a:endParaRPr lang="en-GB" dirty="0"/>
          </a:p>
          <a:p>
            <a:r>
              <a:rPr lang="en-US" dirty="0"/>
              <a:t>Net weight case:              2,6342 KG</a:t>
            </a:r>
            <a:endParaRPr lang="en-GB" dirty="0"/>
          </a:p>
          <a:p>
            <a:r>
              <a:rPr lang="en-US" dirty="0"/>
              <a:t>Case size:                        </a:t>
            </a:r>
            <a:r>
              <a:rPr lang="en-US" dirty="0" smtClean="0"/>
              <a:t>390X340X230MM </a:t>
            </a:r>
            <a:r>
              <a:rPr lang="en-US" dirty="0"/>
              <a:t>(L x W x H)</a:t>
            </a:r>
            <a:endParaRPr lang="en-GB" dirty="0"/>
          </a:p>
          <a:p>
            <a:r>
              <a:rPr lang="en-US" dirty="0"/>
              <a:t>UPC-unit bar code:</a:t>
            </a:r>
            <a:endParaRPr lang="en-GB" dirty="0"/>
          </a:p>
          <a:p>
            <a:r>
              <a:rPr lang="en-US" dirty="0"/>
              <a:t>CPC-case bar code:        </a:t>
            </a:r>
            <a:r>
              <a:rPr lang="en-US" dirty="0" smtClean="0"/>
              <a:t>Not </a:t>
            </a:r>
            <a:r>
              <a:rPr lang="en-US" dirty="0"/>
              <a:t>used                            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1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549275" y="4940300"/>
            <a:ext cx="9874250" cy="1092200"/>
          </a:xfrm>
        </p:spPr>
        <p:txBody>
          <a:bodyPr/>
          <a:lstStyle/>
          <a:p>
            <a:pPr eaLnBrk="1" hangingPunct="1"/>
            <a:r>
              <a:rPr lang="nl-NL" altLang="en-US" smtClean="0"/>
              <a:t>Thank you!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1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5026" y="1600201"/>
            <a:ext cx="4929134" cy="4368799"/>
          </a:xfrm>
        </p:spPr>
        <p:txBody>
          <a:bodyPr/>
          <a:lstStyle/>
          <a:p>
            <a:r>
              <a:rPr lang="en-GB" dirty="0" smtClean="0"/>
              <a:t>Chicopee Microfibre Light</a:t>
            </a:r>
          </a:p>
          <a:p>
            <a:pPr lvl="1"/>
            <a:r>
              <a:rPr lang="en-GB" dirty="0" smtClean="0"/>
              <a:t>Removes 99.99% Microbes</a:t>
            </a:r>
          </a:p>
          <a:p>
            <a:pPr lvl="1"/>
            <a:r>
              <a:rPr lang="en-GB" dirty="0" smtClean="0"/>
              <a:t>Log 4 reduction of microbes</a:t>
            </a:r>
          </a:p>
          <a:p>
            <a:pPr lvl="1"/>
            <a:r>
              <a:rPr lang="en-GB" dirty="0"/>
              <a:t>x</a:t>
            </a:r>
            <a:r>
              <a:rPr lang="en-GB" dirty="0" smtClean="0"/>
              <a:t>10 times more than log 3 (99.9%)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4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GB" altLang="en-US" sz="3600" smtClean="0"/>
              <a:t>More than just wiping…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21038" y="3662261"/>
          <a:ext cx="4735259" cy="327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24650" y="3381375"/>
            <a:ext cx="48212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>
            <a:lvl1pPr marL="162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8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6A9E1"/>
              </a:buClr>
              <a:buFont typeface="Arial"/>
              <a:buNone/>
              <a:defRPr/>
            </a:pPr>
            <a:r>
              <a:rPr lang="en-GB" sz="2000" b="1" dirty="0" smtClean="0">
                <a:solidFill>
                  <a:prstClr val="black"/>
                </a:solidFill>
              </a:rPr>
              <a:t>Step 3. </a:t>
            </a:r>
          </a:p>
          <a:p>
            <a:pPr marL="0" indent="0" algn="ctr">
              <a:buClr>
                <a:srgbClr val="36A9E1"/>
              </a:buClr>
              <a:buFont typeface="Arial"/>
              <a:buNone/>
              <a:defRPr/>
            </a:pPr>
            <a:r>
              <a:rPr lang="en-GB" sz="2000" b="1" dirty="0" smtClean="0">
                <a:solidFill>
                  <a:prstClr val="black"/>
                </a:solidFill>
              </a:rPr>
              <a:t>Choose cleaning system</a:t>
            </a:r>
            <a:endParaRPr lang="en-GB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3354615" y="1866627"/>
          <a:ext cx="6139407" cy="449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717925" y="5341938"/>
            <a:ext cx="29114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3876675" y="5468938"/>
            <a:ext cx="2595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</a:rPr>
              <a:t>Level of efficacy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47975" y="2733675"/>
            <a:ext cx="48212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>
            <a:lvl1pPr marL="162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8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6A9E1"/>
              </a:buClr>
              <a:buFont typeface="Arial"/>
              <a:buNone/>
              <a:defRPr/>
            </a:pPr>
            <a:r>
              <a:rPr lang="en-GB" sz="2000" b="1" dirty="0" smtClean="0">
                <a:solidFill>
                  <a:prstClr val="black"/>
                </a:solidFill>
              </a:rPr>
              <a:t>Step 2. </a:t>
            </a:r>
          </a:p>
          <a:p>
            <a:pPr marL="0" indent="0" algn="ctr">
              <a:buClr>
                <a:srgbClr val="36A9E1"/>
              </a:buClr>
              <a:buFont typeface="Arial"/>
              <a:buNone/>
              <a:defRPr/>
            </a:pPr>
            <a:r>
              <a:rPr lang="en-GB" sz="2000" b="1" dirty="0" smtClean="0">
                <a:solidFill>
                  <a:prstClr val="black"/>
                </a:solidFill>
              </a:rPr>
              <a:t>Choose cleaning level required</a:t>
            </a:r>
            <a:endParaRPr lang="en-GB" sz="1800" b="1" dirty="0">
              <a:solidFill>
                <a:prstClr val="black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758825" y="1436688"/>
            <a:ext cx="48196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>
            <a:lvl1pPr marL="162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800" indent="-2340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AAA00"/>
              </a:buClr>
              <a:buFont typeface="Arial"/>
              <a:buNone/>
              <a:defRPr/>
            </a:pPr>
            <a:r>
              <a:rPr lang="en-GB" sz="2000" b="1" dirty="0">
                <a:solidFill>
                  <a:prstClr val="black"/>
                </a:solidFill>
              </a:rPr>
              <a:t>Step 1. </a:t>
            </a:r>
          </a:p>
          <a:p>
            <a:pPr marL="0" indent="0" algn="ctr">
              <a:buClr>
                <a:srgbClr val="DAAA00"/>
              </a:buClr>
              <a:buFont typeface="Arial"/>
              <a:buNone/>
              <a:defRPr/>
            </a:pPr>
            <a:r>
              <a:rPr lang="en-GB" sz="2000" b="1" dirty="0">
                <a:solidFill>
                  <a:prstClr val="black"/>
                </a:solidFill>
              </a:rPr>
              <a:t>Identify </a:t>
            </a:r>
            <a:r>
              <a:rPr lang="en-GB" sz="2000" b="1" dirty="0" smtClean="0">
                <a:solidFill>
                  <a:prstClr val="black"/>
                </a:solidFill>
              </a:rPr>
              <a:t>“dirt removal” needs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-165100" y="2257425"/>
            <a:ext cx="168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2E5D"/>
                </a:solidFill>
                <a:latin typeface="Calibri" pitchFamily="34" charset="0"/>
              </a:rPr>
              <a:t>Fine Particulate / Microbe Removal</a:t>
            </a:r>
          </a:p>
        </p:txBody>
      </p:sp>
      <p:sp>
        <p:nvSpPr>
          <p:cNvPr id="12299" name="TextBox 15"/>
          <p:cNvSpPr txBox="1">
            <a:spLocks noChangeArrowheads="1"/>
          </p:cNvSpPr>
          <p:nvPr/>
        </p:nvSpPr>
        <p:spPr bwMode="auto">
          <a:xfrm>
            <a:off x="1906588" y="2257425"/>
            <a:ext cx="1851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2E5D"/>
                </a:solidFill>
                <a:latin typeface="Calibri" pitchFamily="34" charset="0"/>
              </a:rPr>
              <a:t>Large Debris or Contaminant Removal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5263" y="2090738"/>
            <a:ext cx="291147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57" y="2744862"/>
            <a:ext cx="791714" cy="788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2770188"/>
            <a:ext cx="9779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685"/>
          <a:stretch/>
        </p:blipFill>
        <p:spPr>
          <a:xfrm>
            <a:off x="2287838" y="2708081"/>
            <a:ext cx="1003363" cy="958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4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8838" y="3787775"/>
            <a:ext cx="58102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0988" y="5092700"/>
            <a:ext cx="51276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388" y="6192838"/>
            <a:ext cx="5254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22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GB" altLang="en-US" sz="3600" dirty="0" smtClean="0"/>
              <a:t>Challenges faced today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786809" y="1600200"/>
            <a:ext cx="5345813" cy="1981200"/>
          </a:xfrm>
          <a:prstGeom prst="downArrowCallout">
            <a:avLst>
              <a:gd name="adj1" fmla="val 24038"/>
              <a:gd name="adj2" fmla="val 25000"/>
              <a:gd name="adj3" fmla="val 25000"/>
              <a:gd name="adj4" fmla="val 6497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One </a:t>
            </a:r>
            <a:r>
              <a:rPr lang="en-US" sz="1400" dirty="0"/>
              <a:t>of the </a:t>
            </a:r>
            <a:r>
              <a:rPr lang="en-US" sz="1400" b="1" dirty="0"/>
              <a:t>most challenging aspects of patient care </a:t>
            </a:r>
            <a:r>
              <a:rPr lang="en-US" sz="1400" dirty="0"/>
              <a:t>is keeping important areas of a </a:t>
            </a:r>
            <a:r>
              <a:rPr lang="en-US" sz="1400" b="1" dirty="0"/>
              <a:t>healthcare facility clean</a:t>
            </a:r>
            <a:r>
              <a:rPr lang="en-US" sz="1400" dirty="0"/>
              <a:t>. No mission is more important than ensuring that a patient is not exposed to needless health dangers while in the care of the facility</a:t>
            </a:r>
            <a:endParaRPr lang="en-GB" sz="1400" dirty="0"/>
          </a:p>
        </p:txBody>
      </p:sp>
      <p:sp>
        <p:nvSpPr>
          <p:cNvPr id="3" name="Right Arrow Callout 2"/>
          <p:cNvSpPr/>
          <p:nvPr/>
        </p:nvSpPr>
        <p:spPr>
          <a:xfrm>
            <a:off x="786701" y="3743325"/>
            <a:ext cx="5345921" cy="2247900"/>
          </a:xfrm>
          <a:prstGeom prst="rightArrowCallout">
            <a:avLst>
              <a:gd name="adj1" fmla="val 24298"/>
              <a:gd name="adj2" fmla="val 25000"/>
              <a:gd name="adj3" fmla="val 22193"/>
              <a:gd name="adj4" fmla="val 85341"/>
            </a:avLst>
          </a:prstGeom>
          <a:solidFill>
            <a:srgbClr val="69BEE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The American Journal of Infection Control study found </a:t>
            </a:r>
            <a:r>
              <a:rPr lang="en-GB" b="1" dirty="0"/>
              <a:t>that 93% </a:t>
            </a:r>
            <a:r>
              <a:rPr lang="en-GB" sz="1400" dirty="0"/>
              <a:t>of tested laundered towels used to clean hospital rooms </a:t>
            </a:r>
            <a:r>
              <a:rPr lang="en-GB" b="1" dirty="0"/>
              <a:t>contained bacteria</a:t>
            </a:r>
            <a:r>
              <a:rPr lang="en-GB" sz="1400" dirty="0"/>
              <a:t> that could result in </a:t>
            </a:r>
            <a:r>
              <a:rPr lang="en-GB" b="1" dirty="0"/>
              <a:t>healthcare-associated infections (HAIs). </a:t>
            </a:r>
            <a:r>
              <a:rPr lang="en-GB" sz="1400" dirty="0"/>
              <a:t>Typical </a:t>
            </a:r>
            <a:r>
              <a:rPr lang="en-GB" b="1" dirty="0"/>
              <a:t>laundering</a:t>
            </a:r>
            <a:r>
              <a:rPr lang="en-GB" sz="1400" dirty="0"/>
              <a:t> practices were </a:t>
            </a:r>
            <a:r>
              <a:rPr lang="en-GB" b="1" dirty="0"/>
              <a:t>insufficient </a:t>
            </a:r>
            <a:r>
              <a:rPr lang="en-GB" sz="1400" dirty="0"/>
              <a:t>for removing potentially harmful bacteria from reusable cloth and </a:t>
            </a:r>
            <a:r>
              <a:rPr lang="en-GB" sz="1400" dirty="0" err="1"/>
              <a:t>microfibre</a:t>
            </a:r>
            <a:r>
              <a:rPr lang="en-GB" sz="1400" dirty="0"/>
              <a:t> towels commonly used to clean hospital </a:t>
            </a:r>
            <a:r>
              <a:rPr lang="en-GB" sz="1400" dirty="0" smtClean="0"/>
              <a:t>rooms</a:t>
            </a:r>
            <a:endParaRPr lang="nl-NL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8"/>
          <a:stretch/>
        </p:blipFill>
        <p:spPr bwMode="auto">
          <a:xfrm>
            <a:off x="10068156" y="6141243"/>
            <a:ext cx="904644" cy="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63" y="1600200"/>
            <a:ext cx="2532448" cy="241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27" y="2067012"/>
            <a:ext cx="1319257" cy="131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2"/>
          <a:stretch/>
        </p:blipFill>
        <p:spPr bwMode="auto">
          <a:xfrm rot="843529">
            <a:off x="9739490" y="4733861"/>
            <a:ext cx="923882" cy="12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68" y="4354557"/>
            <a:ext cx="1473837" cy="189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Hygiene problems in healthcare</a:t>
            </a:r>
            <a:endParaRPr lang="en-GB" sz="3600" dirty="0"/>
          </a:p>
        </p:txBody>
      </p:sp>
      <p:sp>
        <p:nvSpPr>
          <p:cNvPr id="4" name="Afgeronde rechthoek 3"/>
          <p:cNvSpPr/>
          <p:nvPr/>
        </p:nvSpPr>
        <p:spPr>
          <a:xfrm>
            <a:off x="549275" y="1517650"/>
            <a:ext cx="10040938" cy="7149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	</a:t>
            </a:r>
            <a:r>
              <a:rPr lang="en-US" dirty="0" smtClean="0"/>
              <a:t>Laundering </a:t>
            </a:r>
            <a:r>
              <a:rPr lang="en-US" dirty="0"/>
              <a:t>practices </a:t>
            </a:r>
            <a:r>
              <a:rPr lang="en-US" dirty="0" smtClean="0"/>
              <a:t>are </a:t>
            </a:r>
            <a:r>
              <a:rPr lang="en-US" b="1" dirty="0"/>
              <a:t>insufficient</a:t>
            </a:r>
            <a:r>
              <a:rPr lang="en-US" dirty="0"/>
              <a:t> for removing potentially </a:t>
            </a:r>
            <a:r>
              <a:rPr lang="en-US" b="1" dirty="0"/>
              <a:t>harmful bacteria </a:t>
            </a:r>
            <a:r>
              <a:rPr lang="en-US" dirty="0"/>
              <a:t>from </a:t>
            </a:r>
            <a:r>
              <a:rPr lang="en-US" dirty="0" smtClean="0"/>
              <a:t>	reusable </a:t>
            </a:r>
            <a:r>
              <a:rPr lang="en-US" dirty="0"/>
              <a:t>cloth and microfiber towels</a:t>
            </a:r>
            <a:endParaRPr lang="nl-NL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66750" y="2657475"/>
            <a:ext cx="3429000" cy="198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Proper cleaning practices in hospitals play a critical role in reducing the spread of bacteria that could cause HAIs and are especially important in the healthcare setting where patients with weakened immune systems may have a harder time fighting off </a:t>
            </a:r>
            <a:r>
              <a:rPr lang="en-US" sz="1400" dirty="0" smtClean="0"/>
              <a:t>germs</a:t>
            </a:r>
            <a:endParaRPr lang="en-GB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7161213" y="2657475"/>
            <a:ext cx="3429000" cy="1981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Many </a:t>
            </a:r>
            <a:r>
              <a:rPr lang="en-US" sz="1400" dirty="0"/>
              <a:t>manufacturers of healthcare items and equipment have widely varying recommendations for cleaning. This arises from the lack of clinically grounded standards for the testing of commonly used cleaning </a:t>
            </a:r>
            <a:r>
              <a:rPr lang="en-US" sz="1400" dirty="0" smtClean="0"/>
              <a:t>products</a:t>
            </a:r>
            <a:endParaRPr lang="en-GB" sz="1400" dirty="0"/>
          </a:p>
        </p:txBody>
      </p:sp>
      <p:sp>
        <p:nvSpPr>
          <p:cNvPr id="10" name="Afgeronde rechthoek 3"/>
          <p:cNvSpPr/>
          <p:nvPr/>
        </p:nvSpPr>
        <p:spPr>
          <a:xfrm>
            <a:off x="666750" y="5108575"/>
            <a:ext cx="10040938" cy="7149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	HAI’s have become a significant problem in </a:t>
            </a:r>
            <a:r>
              <a:rPr lang="en-US" dirty="0" smtClean="0"/>
              <a:t>Europe </a:t>
            </a:r>
            <a:r>
              <a:rPr lang="en-US" dirty="0"/>
              <a:t>with an estimated </a:t>
            </a:r>
            <a:r>
              <a:rPr lang="en-US" b="1" dirty="0"/>
              <a:t>4</a:t>
            </a:r>
            <a:r>
              <a:rPr lang="en-US" b="1" dirty="0" smtClean="0"/>
              <a:t> </a:t>
            </a:r>
            <a:r>
              <a:rPr lang="en-US" b="1" dirty="0"/>
              <a:t>million cases </a:t>
            </a:r>
            <a:r>
              <a:rPr lang="en-US" b="1" dirty="0" smtClean="0"/>
              <a:t>	reported annually, </a:t>
            </a:r>
            <a:r>
              <a:rPr lang="en-US" dirty="0" smtClean="0"/>
              <a:t>with 20% seen as preventable</a:t>
            </a:r>
            <a:r>
              <a:rPr lang="en-US" b="1" dirty="0" smtClean="0"/>
              <a:t>. </a:t>
            </a:r>
            <a:endParaRPr lang="nl-NL" b="1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8"/>
          <a:stretch/>
        </p:blipFill>
        <p:spPr bwMode="auto">
          <a:xfrm>
            <a:off x="4541877" y="3009900"/>
            <a:ext cx="2055734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6680200"/>
            <a:ext cx="4178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800"/>
              <a:t>* http://www.who.int/gpsc/country_work/gpsc_ccisc_fact_sheet_en.pdf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2702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US" altLang="en-US" sz="3600" dirty="0" smtClean="0"/>
              <a:t>Value of the hygiene problems in healthcare</a:t>
            </a:r>
          </a:p>
        </p:txBody>
      </p:sp>
      <p:sp>
        <p:nvSpPr>
          <p:cNvPr id="5" name="Afgeronde rechthoek 3"/>
          <p:cNvSpPr/>
          <p:nvPr/>
        </p:nvSpPr>
        <p:spPr>
          <a:xfrm>
            <a:off x="549275" y="1517650"/>
            <a:ext cx="10040938" cy="7149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	In Europe alone, 37.000 people die every year because of health care acquired infections. 	</a:t>
            </a:r>
            <a:r>
              <a:rPr lang="en-US" b="1" dirty="0"/>
              <a:t>Inadequate hygiene is one of the main reasons.*</a:t>
            </a:r>
            <a:endParaRPr lang="nl-NL" b="1" dirty="0"/>
          </a:p>
        </p:txBody>
      </p:sp>
      <p:sp>
        <p:nvSpPr>
          <p:cNvPr id="6" name="Oval 5"/>
          <p:cNvSpPr/>
          <p:nvPr/>
        </p:nvSpPr>
        <p:spPr>
          <a:xfrm>
            <a:off x="312738" y="1630363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</a:p>
        </p:txBody>
      </p:sp>
      <p:sp>
        <p:nvSpPr>
          <p:cNvPr id="8" name="Afgeronde rechthoek 3"/>
          <p:cNvSpPr/>
          <p:nvPr/>
        </p:nvSpPr>
        <p:spPr>
          <a:xfrm>
            <a:off x="549275" y="2337316"/>
            <a:ext cx="10040938" cy="7149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nl-NL" dirty="0" smtClean="0"/>
              <a:t>It is </a:t>
            </a:r>
            <a:r>
              <a:rPr lang="en-US" dirty="0" smtClean="0"/>
              <a:t>estimated</a:t>
            </a:r>
            <a:r>
              <a:rPr lang="nl-NL" dirty="0" smtClean="0"/>
              <a:t> that 20% of HAI’s are preventable with thorough cleaning protocol</a:t>
            </a:r>
          </a:p>
          <a:p>
            <a:pPr>
              <a:defRPr/>
            </a:pPr>
            <a:r>
              <a:rPr lang="en-US" b="1" dirty="0" smtClean="0"/>
              <a:t>       Effective cleaning and simple procedures risk are critical in developing this protocol</a:t>
            </a:r>
            <a:endParaRPr lang="en-US" b="1" dirty="0"/>
          </a:p>
        </p:txBody>
      </p:sp>
      <p:sp>
        <p:nvSpPr>
          <p:cNvPr id="9" name="Afgeronde rechthoek 3"/>
          <p:cNvSpPr/>
          <p:nvPr/>
        </p:nvSpPr>
        <p:spPr>
          <a:xfrm>
            <a:off x="549275" y="3161709"/>
            <a:ext cx="10040938" cy="7149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600" dirty="0"/>
              <a:t>	</a:t>
            </a:r>
            <a:r>
              <a:rPr lang="en-US" dirty="0"/>
              <a:t>Annual </a:t>
            </a:r>
            <a:r>
              <a:rPr lang="en-US" dirty="0" smtClean="0"/>
              <a:t>indirect financial </a:t>
            </a:r>
            <a:r>
              <a:rPr lang="en-US" dirty="0"/>
              <a:t>losses due to health care associated </a:t>
            </a:r>
            <a:r>
              <a:rPr lang="en-US" dirty="0" smtClean="0"/>
              <a:t>infections (HAI’s) </a:t>
            </a:r>
            <a:r>
              <a:rPr lang="en-US" dirty="0"/>
              <a:t>are </a:t>
            </a:r>
            <a:r>
              <a:rPr lang="en-US" dirty="0" smtClean="0"/>
              <a:t>	significant </a:t>
            </a:r>
            <a:r>
              <a:rPr lang="en-US" b="1" dirty="0" smtClean="0"/>
              <a:t>They are estimated at €7 </a:t>
            </a:r>
            <a:r>
              <a:rPr lang="en-US" b="1" dirty="0"/>
              <a:t>billion per year in Europe</a:t>
            </a:r>
            <a:r>
              <a:rPr lang="nl-NL" sz="1600" b="1" dirty="0"/>
              <a:t>.*</a:t>
            </a:r>
          </a:p>
        </p:txBody>
      </p:sp>
      <p:sp>
        <p:nvSpPr>
          <p:cNvPr id="10" name="Oval 9"/>
          <p:cNvSpPr/>
          <p:nvPr/>
        </p:nvSpPr>
        <p:spPr>
          <a:xfrm>
            <a:off x="313531" y="2469872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13531" y="3284740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pic>
        <p:nvPicPr>
          <p:cNvPr id="14357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403" y="4851127"/>
            <a:ext cx="4362681" cy="200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TextBox 6"/>
          <p:cNvSpPr txBox="1">
            <a:spLocks noChangeArrowheads="1"/>
          </p:cNvSpPr>
          <p:nvPr/>
        </p:nvSpPr>
        <p:spPr bwMode="auto">
          <a:xfrm>
            <a:off x="0" y="6680200"/>
            <a:ext cx="4178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800"/>
              <a:t>* http://www.who.int/gpsc/country_work/gpsc_ccisc_fact_sheet_en.pdf</a:t>
            </a:r>
            <a:endParaRPr lang="en-US" altLang="en-US" sz="80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8"/>
          <a:stretch/>
        </p:blipFill>
        <p:spPr bwMode="auto">
          <a:xfrm>
            <a:off x="10068156" y="6141243"/>
            <a:ext cx="904644" cy="7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fgeronde rechthoek 3"/>
          <p:cNvSpPr/>
          <p:nvPr/>
        </p:nvSpPr>
        <p:spPr>
          <a:xfrm>
            <a:off x="548481" y="3952594"/>
            <a:ext cx="10040938" cy="7149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sz="1600" dirty="0"/>
              <a:t>	</a:t>
            </a:r>
            <a:r>
              <a:rPr lang="nl-NL" dirty="0" smtClean="0"/>
              <a:t>In Europe </a:t>
            </a:r>
            <a:r>
              <a:rPr lang="en-US" dirty="0" smtClean="0"/>
              <a:t>alone</a:t>
            </a:r>
            <a:r>
              <a:rPr lang="nl-NL" dirty="0" smtClean="0"/>
              <a:t> </a:t>
            </a:r>
            <a:r>
              <a:rPr lang="en-US" dirty="0" smtClean="0"/>
              <a:t>HAI’s cause </a:t>
            </a:r>
            <a:r>
              <a:rPr lang="en-US" b="1" dirty="0" smtClean="0"/>
              <a:t>16 million</a:t>
            </a:r>
            <a:r>
              <a:rPr lang="en-US" dirty="0" smtClean="0"/>
              <a:t> extra days in hospital</a:t>
            </a:r>
            <a:r>
              <a:rPr lang="nl-NL" sz="1600" dirty="0" smtClean="0"/>
              <a:t>. </a:t>
            </a:r>
            <a:r>
              <a:rPr lang="en-US" dirty="0" smtClean="0"/>
              <a:t>On average a person that 	acquires a HAI stays </a:t>
            </a:r>
            <a:r>
              <a:rPr lang="en-US" b="1" dirty="0" smtClean="0"/>
              <a:t>4 extra </a:t>
            </a:r>
            <a:r>
              <a:rPr lang="en-US" dirty="0" smtClean="0"/>
              <a:t>days in the hospital 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313531" y="4063221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2690" y="4693996"/>
            <a:ext cx="1413613" cy="13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fgeronde rechthoek 3"/>
          <p:cNvSpPr/>
          <p:nvPr/>
        </p:nvSpPr>
        <p:spPr>
          <a:xfrm>
            <a:off x="585787" y="3821112"/>
            <a:ext cx="10167937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en-US" b="1" dirty="0"/>
              <a:t> </a:t>
            </a:r>
            <a:r>
              <a:rPr lang="en-GB" dirty="0" smtClean="0"/>
              <a:t>Traditional cloths transferred up to </a:t>
            </a:r>
            <a:r>
              <a:rPr lang="en-GB" sz="2000" b="1" dirty="0" smtClean="0"/>
              <a:t>32%˟ </a:t>
            </a:r>
            <a:r>
              <a:rPr lang="en-GB" dirty="0" smtClean="0"/>
              <a:t>of </a:t>
            </a:r>
            <a:r>
              <a:rPr lang="en-GB" dirty="0" smtClean="0"/>
              <a:t>bacteria collected</a:t>
            </a:r>
            <a:r>
              <a:rPr lang="en-GB" dirty="0" smtClean="0"/>
              <a:t>, Microfibre transferred 0%!</a:t>
            </a:r>
            <a:endParaRPr lang="nl-NL" dirty="0"/>
          </a:p>
        </p:txBody>
      </p:sp>
      <p:sp>
        <p:nvSpPr>
          <p:cNvPr id="15365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US" altLang="en-US" sz="3600" dirty="0" smtClean="0"/>
              <a:t>Why</a:t>
            </a:r>
            <a:r>
              <a:rPr lang="nl-NL" altLang="en-US" sz="3600" dirty="0" smtClean="0"/>
              <a:t> short term use Microfibre?</a:t>
            </a:r>
            <a:endParaRPr lang="en-US" altLang="en-US" sz="3600" dirty="0" smtClean="0"/>
          </a:p>
        </p:txBody>
      </p:sp>
      <p:sp>
        <p:nvSpPr>
          <p:cNvPr id="4" name="Afgeronde rechthoek 3"/>
          <p:cNvSpPr/>
          <p:nvPr/>
        </p:nvSpPr>
        <p:spPr>
          <a:xfrm>
            <a:off x="549275" y="1517650"/>
            <a:ext cx="10204450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</a:p>
          <a:p>
            <a:pPr>
              <a:defRPr/>
            </a:pPr>
            <a:r>
              <a:rPr lang="nl-NL" dirty="0"/>
              <a:t>	</a:t>
            </a:r>
            <a:r>
              <a:rPr lang="en-GB" dirty="0" smtClean="0"/>
              <a:t>Externally tested to remove </a:t>
            </a:r>
            <a:r>
              <a:rPr lang="en-GB" sz="2000" b="1" dirty="0" smtClean="0"/>
              <a:t>99.99%* </a:t>
            </a:r>
            <a:r>
              <a:rPr lang="en-GB" dirty="0" smtClean="0"/>
              <a:t>bacteria from </a:t>
            </a:r>
            <a:r>
              <a:rPr lang="en-GB" dirty="0" smtClean="0"/>
              <a:t>the surface through mechanical cleaning</a:t>
            </a:r>
            <a:endParaRPr lang="en-US" sz="1600" dirty="0"/>
          </a:p>
          <a:p>
            <a:pPr>
              <a:defRPr/>
            </a:pPr>
            <a:r>
              <a:rPr lang="en-US" dirty="0"/>
              <a:t>	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312738" y="1573213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1</a:t>
            </a:r>
            <a:endParaRPr lang="en-US" dirty="0"/>
          </a:p>
        </p:txBody>
      </p:sp>
      <p:sp>
        <p:nvSpPr>
          <p:cNvPr id="15372" name="TextBox 5"/>
          <p:cNvSpPr txBox="1">
            <a:spLocks noChangeArrowheads="1"/>
          </p:cNvSpPr>
          <p:nvPr/>
        </p:nvSpPr>
        <p:spPr bwMode="auto">
          <a:xfrm>
            <a:off x="169863" y="6267450"/>
            <a:ext cx="748506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en-US" sz="800" dirty="0" smtClean="0"/>
          </a:p>
          <a:p>
            <a:pPr>
              <a:buNone/>
            </a:pPr>
            <a:r>
              <a:rPr lang="nl-NL" altLang="en-US" sz="800" dirty="0" smtClean="0"/>
              <a:t>*Biolab tests UK, </a:t>
            </a:r>
            <a:r>
              <a:rPr lang="en-GB" sz="800" dirty="0" smtClean="0"/>
              <a:t> </a:t>
            </a:r>
            <a:r>
              <a:rPr lang="en-GB" sz="800" dirty="0"/>
              <a:t>Dr A. </a:t>
            </a:r>
            <a:r>
              <a:rPr lang="en-GB" sz="800" dirty="0" smtClean="0"/>
              <a:t>Summerfield, Dr </a:t>
            </a:r>
            <a:r>
              <a:rPr lang="en-GB" sz="800" dirty="0"/>
              <a:t>Richard </a:t>
            </a:r>
            <a:r>
              <a:rPr lang="en-GB" sz="800" dirty="0" smtClean="0"/>
              <a:t>Hastings, June 2014</a:t>
            </a:r>
            <a:endParaRPr lang="nl-NL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800" dirty="0" smtClean="0"/>
              <a:t>**Laura Y. Sifuentes PhD et al, </a:t>
            </a:r>
            <a:r>
              <a:rPr lang="en-GB" altLang="en-US" sz="800" dirty="0" smtClean="0"/>
              <a:t>American Journal of Infection Control 41 (2013) 912-5</a:t>
            </a:r>
            <a:endParaRPr lang="nl-NL" altLang="en-US" sz="800" dirty="0" smtClean="0"/>
          </a:p>
          <a:p>
            <a:pPr>
              <a:buNone/>
            </a:pPr>
            <a:r>
              <a:rPr lang="nl-NL" altLang="en-US" sz="800" dirty="0" smtClean="0"/>
              <a:t>˟</a:t>
            </a:r>
            <a:r>
              <a:rPr lang="en-GB" sz="800" dirty="0"/>
              <a:t>Scott E, Bloomfield SF. The survival and transfer of microbial contamination via cloths, hand and utensils. J. Appl. </a:t>
            </a:r>
            <a:r>
              <a:rPr lang="en-GB" sz="800" dirty="0" err="1"/>
              <a:t>Bacteriol</a:t>
            </a:r>
            <a:r>
              <a:rPr lang="en-GB" sz="800" dirty="0"/>
              <a:t>. 1990;68:271-8</a:t>
            </a:r>
            <a:endParaRPr lang="en-US" altLang="en-US" sz="800" dirty="0"/>
          </a:p>
        </p:txBody>
      </p:sp>
      <p:sp>
        <p:nvSpPr>
          <p:cNvPr id="8" name="Afgeronde rechthoek 3"/>
          <p:cNvSpPr/>
          <p:nvPr/>
        </p:nvSpPr>
        <p:spPr>
          <a:xfrm>
            <a:off x="548481" y="2276475"/>
            <a:ext cx="10205244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nl-NL" sz="2000" b="1" dirty="0"/>
              <a:t>93%</a:t>
            </a:r>
            <a:r>
              <a:rPr lang="nl-NL" dirty="0"/>
              <a:t> of </a:t>
            </a:r>
            <a:r>
              <a:rPr lang="en-US" dirty="0" smtClean="0"/>
              <a:t>laundered </a:t>
            </a:r>
            <a:r>
              <a:rPr lang="nl-NL" dirty="0" smtClean="0"/>
              <a:t>microfibre </a:t>
            </a:r>
            <a:r>
              <a:rPr lang="en-US" dirty="0"/>
              <a:t>cloths </a:t>
            </a:r>
            <a:r>
              <a:rPr lang="en-US" dirty="0" smtClean="0"/>
              <a:t>still </a:t>
            </a:r>
            <a:r>
              <a:rPr lang="en-US" dirty="0"/>
              <a:t>contained bacteria, like E.coli, </a:t>
            </a:r>
            <a:r>
              <a:rPr lang="en-US" dirty="0" smtClean="0"/>
              <a:t>after laundering**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313531" y="2332831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2</a:t>
            </a:r>
            <a:endParaRPr lang="en-US" dirty="0"/>
          </a:p>
        </p:txBody>
      </p:sp>
      <p:sp>
        <p:nvSpPr>
          <p:cNvPr id="10" name="Afgeronde rechthoek 3"/>
          <p:cNvSpPr/>
          <p:nvPr/>
        </p:nvSpPr>
        <p:spPr>
          <a:xfrm>
            <a:off x="549275" y="3049624"/>
            <a:ext cx="10204450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en-US" b="1" dirty="0"/>
              <a:t> </a:t>
            </a:r>
            <a:r>
              <a:rPr lang="nl-NL" dirty="0"/>
              <a:t>Studies </a:t>
            </a:r>
            <a:r>
              <a:rPr lang="nl-NL" dirty="0" smtClean="0"/>
              <a:t>found </a:t>
            </a:r>
            <a:r>
              <a:rPr lang="en-US" dirty="0"/>
              <a:t>that</a:t>
            </a:r>
            <a:r>
              <a:rPr lang="nl-NL" dirty="0"/>
              <a:t> </a:t>
            </a:r>
            <a:r>
              <a:rPr lang="nl-NL" dirty="0" smtClean="0"/>
              <a:t>Staphylococcus (MRSA) </a:t>
            </a:r>
            <a:r>
              <a:rPr lang="en-US" dirty="0"/>
              <a:t>can survive for </a:t>
            </a:r>
            <a:r>
              <a:rPr lang="nl-NL" dirty="0"/>
              <a:t>19-21 </a:t>
            </a:r>
            <a:r>
              <a:rPr lang="en-US" dirty="0"/>
              <a:t>days</a:t>
            </a:r>
            <a:r>
              <a:rPr lang="nl-NL" dirty="0"/>
              <a:t> in </a:t>
            </a:r>
            <a:r>
              <a:rPr lang="nl-NL" dirty="0" smtClean="0"/>
              <a:t>traditional </a:t>
            </a:r>
            <a:r>
              <a:rPr lang="en-US" dirty="0" smtClean="0"/>
              <a:t>cloths</a:t>
            </a:r>
            <a:r>
              <a:rPr lang="nl-NL" dirty="0" smtClean="0"/>
              <a:t>**</a:t>
            </a:r>
            <a:endParaRPr lang="nl-NL" dirty="0"/>
          </a:p>
        </p:txBody>
      </p:sp>
      <p:sp>
        <p:nvSpPr>
          <p:cNvPr id="11" name="Oval 10"/>
          <p:cNvSpPr/>
          <p:nvPr/>
        </p:nvSpPr>
        <p:spPr>
          <a:xfrm>
            <a:off x="313531" y="3105980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3531" y="3877468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18150" y="6176650"/>
            <a:ext cx="197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Chicopee Microfibre Light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5388931" y="4622597"/>
            <a:ext cx="1428750" cy="144780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2480338" y="4669633"/>
            <a:ext cx="1464747" cy="1452555"/>
            <a:chOff x="6265769" y="5057773"/>
            <a:chExt cx="1464747" cy="1452555"/>
          </a:xfrm>
        </p:grpSpPr>
        <p:sp>
          <p:nvSpPr>
            <p:cNvPr id="19" name="Isosceles Triangle 18"/>
            <p:cNvSpPr/>
            <p:nvPr/>
          </p:nvSpPr>
          <p:spPr>
            <a:xfrm flipV="1">
              <a:off x="6906675" y="5057773"/>
              <a:ext cx="207449" cy="647701"/>
            </a:xfrm>
            <a:prstGeom prst="triangl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391" name="Picture 3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813785">
              <a:off x="7149966" y="5182689"/>
              <a:ext cx="29210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570826">
              <a:off x="7218548" y="5544873"/>
              <a:ext cx="29210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696741">
              <a:off x="7009548" y="5778491"/>
              <a:ext cx="29210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242499">
              <a:off x="6652980" y="5733373"/>
              <a:ext cx="29210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485638" y="5447842"/>
              <a:ext cx="29210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092961">
              <a:off x="6586305" y="5159850"/>
              <a:ext cx="292100" cy="731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5179073" y="6176650"/>
            <a:ext cx="197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Traditional Cloth</a:t>
            </a:r>
            <a:endParaRPr lang="en-GB" sz="1200" dirty="0"/>
          </a:p>
        </p:txBody>
      </p:sp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731" y="59575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231" y="6023254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906" y="599567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481" y="591834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756" y="593069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685925" y="6132201"/>
            <a:ext cx="30099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86325" y="6149577"/>
            <a:ext cx="30099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730" y="604478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055" y="6054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805" y="60638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080" y="6054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330" y="60162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830" y="6054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630" y="60257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955" y="6054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180" y="6054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1180" y="596858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030" y="600668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030" y="592095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880" y="58733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4480" y="5673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580" y="573045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730" y="580665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680" y="588285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780" y="59781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661" y="606044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381" y="587030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056" y="58427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581" y="60035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286" y="60543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31" y="581639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956" y="583544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361" y="597472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936" y="604478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161" y="604478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578" y="604309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203" y="594629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253" y="594616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608" y="598742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508" y="604457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811" y="560345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169" y="552142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369" y="558709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694" y="563312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044" y="5291694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319" y="528498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293" y="54181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618" y="542765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8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793" y="540860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8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643" y="514190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618" y="535145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393" y="53419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8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144" y="571269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574" y="490377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9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618" y="527525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799" y="495140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460" y="564674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9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649" y="490377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443" y="524667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7093" y="504665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9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93" y="50752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293" y="518000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293" y="49228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1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693" y="563720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117" y="579446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944" y="524365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1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619" y="521607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1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199" y="578698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849" y="542765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1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769" y="478016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1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419" y="518973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649" y="522424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1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009" y="561021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1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793" y="5537194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651" y="560852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669" y="544411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1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203" y="5727699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1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1052" y="5675993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211" y="57336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374" y="494822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649" y="591030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149" y="597598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1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824" y="5948408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399" y="587108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674" y="5883424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1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499" y="595626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1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854" y="599751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1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079" y="5997515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496" y="5995824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2121" y="5899030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1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171" y="5898901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526" y="594015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2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426" y="5997306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024" y="59663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1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24" y="597585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1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774" y="603300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224" y="58901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1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999" y="6042532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ight Arrow 35"/>
          <p:cNvSpPr/>
          <p:nvPr/>
        </p:nvSpPr>
        <p:spPr>
          <a:xfrm flipH="1">
            <a:off x="8069689" y="5015596"/>
            <a:ext cx="837193" cy="3025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TextBox 136"/>
          <p:cNvSpPr txBox="1"/>
          <p:nvPr/>
        </p:nvSpPr>
        <p:spPr>
          <a:xfrm>
            <a:off x="9000041" y="5033925"/>
            <a:ext cx="1972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Wiping Direction</a:t>
            </a:r>
            <a:endParaRPr lang="en-GB" sz="1050" dirty="0"/>
          </a:p>
        </p:txBody>
      </p:sp>
      <p:pic>
        <p:nvPicPr>
          <p:cNvPr id="140" name="Picture 3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0832" y="5556637"/>
            <a:ext cx="1460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TextBox 140"/>
          <p:cNvSpPr txBox="1"/>
          <p:nvPr/>
        </p:nvSpPr>
        <p:spPr>
          <a:xfrm>
            <a:off x="9000041" y="5471681"/>
            <a:ext cx="1972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Microbes</a:t>
            </a:r>
            <a:endParaRPr lang="en-GB" sz="1050" dirty="0"/>
          </a:p>
        </p:txBody>
      </p:sp>
      <p:sp>
        <p:nvSpPr>
          <p:cNvPr id="39" name="Freeform 38"/>
          <p:cNvSpPr/>
          <p:nvPr/>
        </p:nvSpPr>
        <p:spPr>
          <a:xfrm>
            <a:off x="6372225" y="5953125"/>
            <a:ext cx="1123950" cy="190500"/>
          </a:xfrm>
          <a:custGeom>
            <a:avLst/>
            <a:gdLst>
              <a:gd name="connsiteX0" fmla="*/ 1123950 w 1123950"/>
              <a:gd name="connsiteY0" fmla="*/ 180975 h 190500"/>
              <a:gd name="connsiteX1" fmla="*/ 0 w 1123950"/>
              <a:gd name="connsiteY1" fmla="*/ 190500 h 190500"/>
              <a:gd name="connsiteX2" fmla="*/ 19050 w 1123950"/>
              <a:gd name="connsiteY2" fmla="*/ 171450 h 190500"/>
              <a:gd name="connsiteX3" fmla="*/ 95250 w 1123950"/>
              <a:gd name="connsiteY3" fmla="*/ 76200 h 190500"/>
              <a:gd name="connsiteX4" fmla="*/ 152400 w 1123950"/>
              <a:gd name="connsiteY4" fmla="*/ 57150 h 190500"/>
              <a:gd name="connsiteX5" fmla="*/ 190500 w 1123950"/>
              <a:gd name="connsiteY5" fmla="*/ 28575 h 190500"/>
              <a:gd name="connsiteX6" fmla="*/ 219075 w 1123950"/>
              <a:gd name="connsiteY6" fmla="*/ 19050 h 190500"/>
              <a:gd name="connsiteX7" fmla="*/ 314325 w 1123950"/>
              <a:gd name="connsiteY7" fmla="*/ 0 h 190500"/>
              <a:gd name="connsiteX8" fmla="*/ 438150 w 1123950"/>
              <a:gd name="connsiteY8" fmla="*/ 19050 h 190500"/>
              <a:gd name="connsiteX9" fmla="*/ 495300 w 1123950"/>
              <a:gd name="connsiteY9" fmla="*/ 38100 h 190500"/>
              <a:gd name="connsiteX10" fmla="*/ 561975 w 1123950"/>
              <a:gd name="connsiteY10" fmla="*/ 66675 h 190500"/>
              <a:gd name="connsiteX11" fmla="*/ 590550 w 1123950"/>
              <a:gd name="connsiteY11" fmla="*/ 76200 h 190500"/>
              <a:gd name="connsiteX12" fmla="*/ 914400 w 1123950"/>
              <a:gd name="connsiteY12" fmla="*/ 95250 h 190500"/>
              <a:gd name="connsiteX13" fmla="*/ 952500 w 1123950"/>
              <a:gd name="connsiteY13" fmla="*/ 114300 h 190500"/>
              <a:gd name="connsiteX14" fmla="*/ 990600 w 1123950"/>
              <a:gd name="connsiteY14" fmla="*/ 123825 h 190500"/>
              <a:gd name="connsiteX15" fmla="*/ 1076325 w 1123950"/>
              <a:gd name="connsiteY15" fmla="*/ 142875 h 190500"/>
              <a:gd name="connsiteX16" fmla="*/ 1123950 w 1123950"/>
              <a:gd name="connsiteY16" fmla="*/ 1809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3950" h="190500">
                <a:moveTo>
                  <a:pt x="1123950" y="180975"/>
                </a:moveTo>
                <a:lnTo>
                  <a:pt x="0" y="190500"/>
                </a:lnTo>
                <a:lnTo>
                  <a:pt x="19050" y="171450"/>
                </a:lnTo>
                <a:cubicBezTo>
                  <a:pt x="55562" y="98425"/>
                  <a:pt x="35719" y="100012"/>
                  <a:pt x="95250" y="76200"/>
                </a:cubicBezTo>
                <a:cubicBezTo>
                  <a:pt x="113894" y="68742"/>
                  <a:pt x="152400" y="57150"/>
                  <a:pt x="152400" y="57150"/>
                </a:cubicBezTo>
                <a:cubicBezTo>
                  <a:pt x="165100" y="47625"/>
                  <a:pt x="176717" y="36451"/>
                  <a:pt x="190500" y="28575"/>
                </a:cubicBezTo>
                <a:cubicBezTo>
                  <a:pt x="199217" y="23594"/>
                  <a:pt x="209421" y="21808"/>
                  <a:pt x="219075" y="19050"/>
                </a:cubicBezTo>
                <a:cubicBezTo>
                  <a:pt x="258860" y="7683"/>
                  <a:pt x="269417" y="7485"/>
                  <a:pt x="314325" y="0"/>
                </a:cubicBezTo>
                <a:cubicBezTo>
                  <a:pt x="374695" y="6708"/>
                  <a:pt x="389626" y="4493"/>
                  <a:pt x="438150" y="19050"/>
                </a:cubicBezTo>
                <a:cubicBezTo>
                  <a:pt x="457384" y="24820"/>
                  <a:pt x="478592" y="26961"/>
                  <a:pt x="495300" y="38100"/>
                </a:cubicBezTo>
                <a:cubicBezTo>
                  <a:pt x="538801" y="67101"/>
                  <a:pt x="508156" y="51298"/>
                  <a:pt x="561975" y="66675"/>
                </a:cubicBezTo>
                <a:cubicBezTo>
                  <a:pt x="571629" y="69433"/>
                  <a:pt x="580587" y="74955"/>
                  <a:pt x="590550" y="76200"/>
                </a:cubicBezTo>
                <a:cubicBezTo>
                  <a:pt x="662646" y="85212"/>
                  <a:pt x="863750" y="92838"/>
                  <a:pt x="914400" y="95250"/>
                </a:cubicBezTo>
                <a:cubicBezTo>
                  <a:pt x="927100" y="101600"/>
                  <a:pt x="939205" y="109314"/>
                  <a:pt x="952500" y="114300"/>
                </a:cubicBezTo>
                <a:cubicBezTo>
                  <a:pt x="964757" y="118897"/>
                  <a:pt x="977821" y="120985"/>
                  <a:pt x="990600" y="123825"/>
                </a:cubicBezTo>
                <a:cubicBezTo>
                  <a:pt x="1025560" y="131594"/>
                  <a:pt x="1043140" y="132920"/>
                  <a:pt x="1076325" y="142875"/>
                </a:cubicBezTo>
                <a:cubicBezTo>
                  <a:pt x="1149865" y="164937"/>
                  <a:pt x="1109906" y="161925"/>
                  <a:pt x="1123950" y="180975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50000">
                <a:srgbClr val="A1D6F1">
                  <a:shade val="67500"/>
                  <a:satMod val="115000"/>
                </a:srgbClr>
              </a:gs>
              <a:gs pos="100000">
                <a:srgbClr val="A1D6F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TextBox 142"/>
          <p:cNvSpPr txBox="1"/>
          <p:nvPr/>
        </p:nvSpPr>
        <p:spPr>
          <a:xfrm>
            <a:off x="9006431" y="5920474"/>
            <a:ext cx="1972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Residue/Streak</a:t>
            </a:r>
            <a:endParaRPr lang="en-GB" sz="1050" dirty="0"/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372350" y="6011872"/>
            <a:ext cx="16276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94942" y="1963728"/>
            <a:ext cx="1413613" cy="13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GB" altLang="en-US" smtClean="0"/>
              <a:t>Explaining the microfibre</a:t>
            </a:r>
          </a:p>
        </p:txBody>
      </p:sp>
      <p:pic>
        <p:nvPicPr>
          <p:cNvPr id="4" name="Picture 3" descr="C:\Users\hunen\Desktop\micorvezel-e13350093552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6525" y="2505074"/>
            <a:ext cx="52863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geronde rechthoek 3"/>
          <p:cNvSpPr/>
          <p:nvPr/>
        </p:nvSpPr>
        <p:spPr>
          <a:xfrm>
            <a:off x="549275" y="1449388"/>
            <a:ext cx="9728200" cy="4603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dirty="0" smtClean="0"/>
              <a:t>More Fibers per m2 = much greater surface area to clean</a:t>
            </a:r>
            <a:endParaRPr lang="en-US" altLang="en-US" sz="2400" dirty="0"/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549275" y="4772025"/>
            <a:ext cx="9728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We split the </a:t>
            </a:r>
            <a:r>
              <a:rPr lang="en-US" altLang="en-US" dirty="0" err="1" smtClean="0"/>
              <a:t>fibres</a:t>
            </a:r>
            <a:r>
              <a:rPr lang="en-US" altLang="en-US" dirty="0" smtClean="0"/>
              <a:t> </a:t>
            </a:r>
            <a:r>
              <a:rPr lang="en-US" altLang="en-US" dirty="0"/>
              <a:t>b</a:t>
            </a:r>
            <a:r>
              <a:rPr lang="en-US" altLang="en-US" dirty="0" smtClean="0"/>
              <a:t>y high a </a:t>
            </a:r>
            <a:r>
              <a:rPr lang="en-US" altLang="en-US" dirty="0"/>
              <a:t>pressure water system in our production </a:t>
            </a:r>
            <a:r>
              <a:rPr lang="en-US" altLang="en-US" dirty="0" smtClean="0"/>
              <a:t>process</a:t>
            </a:r>
          </a:p>
          <a:p>
            <a:pPr algn="ctr" eaLnBrk="1" hangingPunct="1"/>
            <a:endParaRPr lang="en-US" altLang="en-US" dirty="0" smtClean="0"/>
          </a:p>
          <a:p>
            <a:pPr algn="ctr" eaLnBrk="1" hangingPunct="1"/>
            <a:r>
              <a:rPr lang="en-US" altLang="en-US" dirty="0" smtClean="0"/>
              <a:t>Standard </a:t>
            </a:r>
            <a:r>
              <a:rPr lang="en-US" altLang="en-US" dirty="0" err="1" smtClean="0"/>
              <a:t>microfibre</a:t>
            </a:r>
            <a:r>
              <a:rPr lang="en-US" altLang="en-US" dirty="0" smtClean="0"/>
              <a:t> </a:t>
            </a:r>
            <a:r>
              <a:rPr lang="en-US" altLang="en-US" dirty="0"/>
              <a:t>is </a:t>
            </a:r>
            <a:r>
              <a:rPr lang="en-US" altLang="en-US" dirty="0" smtClean="0"/>
              <a:t>measured at 0,7 </a:t>
            </a:r>
            <a:r>
              <a:rPr lang="en-US" altLang="en-US" dirty="0"/>
              <a:t>– 1,0 </a:t>
            </a:r>
            <a:r>
              <a:rPr lang="en-US" altLang="en-US" dirty="0" err="1" smtClean="0"/>
              <a:t>decitex</a:t>
            </a:r>
            <a:endParaRPr lang="en-US" altLang="en-US" dirty="0" smtClean="0"/>
          </a:p>
          <a:p>
            <a:pPr algn="ctr" eaLnBrk="1" hangingPunct="1"/>
            <a:endParaRPr lang="en-US" altLang="en-US" dirty="0" smtClean="0"/>
          </a:p>
          <a:p>
            <a:pPr algn="ctr" eaLnBrk="1" hangingPunct="1"/>
            <a:r>
              <a:rPr lang="en-US" altLang="en-US" dirty="0" smtClean="0"/>
              <a:t>The </a:t>
            </a:r>
            <a:r>
              <a:rPr lang="en-US" altLang="en-US" dirty="0"/>
              <a:t>Chicopee microfiber cloth light is </a:t>
            </a:r>
            <a:r>
              <a:rPr lang="en-US" altLang="en-US" b="1" dirty="0"/>
              <a:t>0,1375</a:t>
            </a:r>
            <a:r>
              <a:rPr lang="en-US" altLang="en-US" dirty="0"/>
              <a:t> </a:t>
            </a:r>
            <a:r>
              <a:rPr lang="en-US" altLang="en-US" dirty="0" err="1" smtClean="0"/>
              <a:t>decitex</a:t>
            </a:r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algn="ctr" eaLnBrk="1" hangingPunct="1"/>
            <a:r>
              <a:rPr lang="en-US" altLang="en-US" dirty="0" smtClean="0"/>
              <a:t>This is </a:t>
            </a:r>
            <a:r>
              <a:rPr lang="en-US" altLang="en-US" b="1" dirty="0" smtClean="0"/>
              <a:t>80% finer </a:t>
            </a:r>
            <a:r>
              <a:rPr lang="en-US" altLang="en-US" dirty="0" smtClean="0"/>
              <a:t>than standard </a:t>
            </a:r>
            <a:r>
              <a:rPr lang="en-US" altLang="en-US" dirty="0" err="1" smtClean="0"/>
              <a:t>microfibre</a:t>
            </a:r>
            <a:endParaRPr lang="en-US" altLang="en-US" dirty="0"/>
          </a:p>
          <a:p>
            <a:pPr algn="ctr" eaLnBrk="1" hangingPunct="1"/>
            <a:endParaRPr lang="en-US" altLang="en-US" dirty="0" smtClean="0"/>
          </a:p>
          <a:p>
            <a:pPr algn="ctr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mechanical cleaning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8278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Instead </a:t>
            </a:r>
            <a:r>
              <a:rPr lang="en-GB" dirty="0"/>
              <a:t>of </a:t>
            </a:r>
            <a:r>
              <a:rPr lang="en-GB" dirty="0" smtClean="0"/>
              <a:t>detergent or chemicals, </a:t>
            </a:r>
            <a:r>
              <a:rPr lang="en-GB" dirty="0"/>
              <a:t>we rely on millions more </a:t>
            </a:r>
            <a:r>
              <a:rPr lang="en-GB" dirty="0" smtClean="0"/>
              <a:t>“</a:t>
            </a:r>
            <a:r>
              <a:rPr lang="en-GB" dirty="0" err="1" smtClean="0"/>
              <a:t>Micro”fibers</a:t>
            </a:r>
            <a:r>
              <a:rPr lang="en-GB" dirty="0" smtClean="0"/>
              <a:t> that </a:t>
            </a:r>
            <a:r>
              <a:rPr lang="en-GB" dirty="0"/>
              <a:t>can sweep dirt away. The </a:t>
            </a:r>
            <a:r>
              <a:rPr lang="en-GB" dirty="0" err="1"/>
              <a:t>fibers</a:t>
            </a:r>
            <a:r>
              <a:rPr lang="en-GB" dirty="0"/>
              <a:t> are </a:t>
            </a:r>
            <a:r>
              <a:rPr lang="en-GB" dirty="0" err="1" smtClean="0"/>
              <a:t>syntehtic</a:t>
            </a:r>
            <a:r>
              <a:rPr lang="en-GB" dirty="0" smtClean="0"/>
              <a:t> and </a:t>
            </a:r>
            <a:r>
              <a:rPr lang="en-GB" dirty="0"/>
              <a:t>many of them attach themselves to each dirt speck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Working </a:t>
            </a:r>
            <a:r>
              <a:rPr lang="en-GB" dirty="0"/>
              <a:t>as a team, many </a:t>
            </a:r>
            <a:r>
              <a:rPr lang="en-GB" dirty="0" err="1"/>
              <a:t>fibers</a:t>
            </a:r>
            <a:r>
              <a:rPr lang="en-GB" dirty="0"/>
              <a:t> apply powerful enough forces to dislodge the dirt (loosened with a small amount of </a:t>
            </a:r>
            <a:r>
              <a:rPr lang="en-GB" dirty="0" smtClean="0"/>
              <a:t>water, from the damp cloth) </a:t>
            </a:r>
            <a:r>
              <a:rPr lang="en-GB" dirty="0"/>
              <a:t>and carry it away, leaving the surface </a:t>
            </a:r>
            <a:r>
              <a:rPr lang="en-GB" dirty="0" smtClean="0"/>
              <a:t>naturally free of 99.99% of microbes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dirt stays locked inside the cloth's </a:t>
            </a:r>
            <a:r>
              <a:rPr lang="en-GB" dirty="0" err="1"/>
              <a:t>fibers</a:t>
            </a:r>
            <a:r>
              <a:rPr lang="en-GB" dirty="0"/>
              <a:t> until you wash it in hot water, which makes the </a:t>
            </a:r>
            <a:r>
              <a:rPr lang="en-GB" dirty="0" err="1"/>
              <a:t>fibers</a:t>
            </a:r>
            <a:r>
              <a:rPr lang="en-GB" dirty="0"/>
              <a:t> uncurl slightly and release their </a:t>
            </a:r>
            <a:r>
              <a:rPr lang="en-GB" dirty="0" smtClean="0"/>
              <a:t>microbe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3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49275" y="101600"/>
            <a:ext cx="9874250" cy="1092200"/>
          </a:xfrm>
        </p:spPr>
        <p:txBody>
          <a:bodyPr/>
          <a:lstStyle/>
          <a:p>
            <a:r>
              <a:rPr lang="en-GB" altLang="en-US" sz="3600" smtClean="0"/>
              <a:t>Solution: Chicopee microfibre cloth – light</a:t>
            </a:r>
          </a:p>
        </p:txBody>
      </p:sp>
      <p:sp>
        <p:nvSpPr>
          <p:cNvPr id="10" name="Afgeronde rechthoek 3"/>
          <p:cNvSpPr/>
          <p:nvPr/>
        </p:nvSpPr>
        <p:spPr>
          <a:xfrm>
            <a:off x="549275" y="1517650"/>
            <a:ext cx="10040938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</a:p>
          <a:p>
            <a:pPr>
              <a:defRPr/>
            </a:pPr>
            <a:r>
              <a:rPr lang="nl-NL" dirty="0"/>
              <a:t>	</a:t>
            </a:r>
            <a:r>
              <a:rPr lang="en-US" dirty="0"/>
              <a:t>Superior cleaning performance by the unique </a:t>
            </a:r>
            <a:r>
              <a:rPr lang="en-US" dirty="0" err="1"/>
              <a:t>splittable</a:t>
            </a:r>
            <a:r>
              <a:rPr lang="en-US" dirty="0"/>
              <a:t> 100% microfibre structure – removes 	99,99% of the bacteria</a:t>
            </a:r>
            <a:endParaRPr lang="en-US" sz="1600" dirty="0"/>
          </a:p>
          <a:p>
            <a:pPr>
              <a:defRPr/>
            </a:pPr>
            <a:r>
              <a:rPr lang="en-US" dirty="0"/>
              <a:t>	</a:t>
            </a:r>
            <a:endParaRPr lang="nl-NL" dirty="0"/>
          </a:p>
        </p:txBody>
      </p:sp>
      <p:sp>
        <p:nvSpPr>
          <p:cNvPr id="11" name="Afgeronde rechthoek 3"/>
          <p:cNvSpPr/>
          <p:nvPr/>
        </p:nvSpPr>
        <p:spPr>
          <a:xfrm>
            <a:off x="548481" y="2276475"/>
            <a:ext cx="10040938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en-US" dirty="0"/>
              <a:t>Removes the need to launder cloths, therefore saves time and improves hygiene practices</a:t>
            </a:r>
          </a:p>
        </p:txBody>
      </p:sp>
      <p:sp>
        <p:nvSpPr>
          <p:cNvPr id="12" name="Afgeronde rechthoek 3"/>
          <p:cNvSpPr/>
          <p:nvPr/>
        </p:nvSpPr>
        <p:spPr>
          <a:xfrm>
            <a:off x="549275" y="3049624"/>
            <a:ext cx="10040938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en-US" b="1" dirty="0"/>
              <a:t> </a:t>
            </a:r>
            <a:r>
              <a:rPr lang="en-US" dirty="0"/>
              <a:t>Eliminates the risk of cross contamination and reduces HAI’s and CAI’s  </a:t>
            </a:r>
          </a:p>
        </p:txBody>
      </p:sp>
      <p:sp>
        <p:nvSpPr>
          <p:cNvPr id="13" name="Afgeronde rechthoek 3"/>
          <p:cNvSpPr/>
          <p:nvPr/>
        </p:nvSpPr>
        <p:spPr>
          <a:xfrm>
            <a:off x="549275" y="3808449"/>
            <a:ext cx="10040938" cy="6064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	</a:t>
            </a:r>
            <a:r>
              <a:rPr lang="en-US" b="1" dirty="0"/>
              <a:t> </a:t>
            </a:r>
            <a:r>
              <a:rPr lang="en-US" dirty="0"/>
              <a:t>Unique how-to-use printed on the cloth </a:t>
            </a:r>
          </a:p>
        </p:txBody>
      </p:sp>
      <p:sp>
        <p:nvSpPr>
          <p:cNvPr id="14" name="Oval 13"/>
          <p:cNvSpPr/>
          <p:nvPr/>
        </p:nvSpPr>
        <p:spPr>
          <a:xfrm>
            <a:off x="312738" y="1573213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9569" y="2332831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59569" y="3105980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6394" y="3864805"/>
            <a:ext cx="471487" cy="49371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4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8369" r="54974" b="38567"/>
          <a:stretch/>
        </p:blipFill>
        <p:spPr>
          <a:xfrm>
            <a:off x="7603692" y="4701941"/>
            <a:ext cx="2581708" cy="192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25115" r="7263" b="33622"/>
          <a:stretch/>
        </p:blipFill>
        <p:spPr>
          <a:xfrm>
            <a:off x="4260056" y="4701941"/>
            <a:ext cx="2595089" cy="1879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t="27968" r="43704" b="23500"/>
          <a:stretch/>
        </p:blipFill>
        <p:spPr>
          <a:xfrm>
            <a:off x="965150" y="4681186"/>
            <a:ext cx="2594346" cy="1920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PG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0001"/>
      </a:accent1>
      <a:accent2>
        <a:srgbClr val="36A9E1"/>
      </a:accent2>
      <a:accent3>
        <a:srgbClr val="6C6D6D"/>
      </a:accent3>
      <a:accent4>
        <a:srgbClr val="DD0001"/>
      </a:accent4>
      <a:accent5>
        <a:srgbClr val="36A9E1"/>
      </a:accent5>
      <a:accent6>
        <a:srgbClr val="6C6D6D"/>
      </a:accent6>
      <a:hlink>
        <a:srgbClr val="DD0001"/>
      </a:hlink>
      <a:folHlink>
        <a:srgbClr val="DD0001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5836</TotalTime>
  <Words>1504</Words>
  <Application>Microsoft Office PowerPoint</Application>
  <PresentationFormat>Custom</PresentationFormat>
  <Paragraphs>352</Paragraphs>
  <Slides>27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Office-thema</vt:lpstr>
      <vt:lpstr>PowerPoint Presentation</vt:lpstr>
      <vt:lpstr>PowerPoint Presentation</vt:lpstr>
      <vt:lpstr>Challenges faced today</vt:lpstr>
      <vt:lpstr>Hygiene problems in healthcare</vt:lpstr>
      <vt:lpstr>Value of the hygiene problems in healthcare</vt:lpstr>
      <vt:lpstr>Why short term use Microfibre?</vt:lpstr>
      <vt:lpstr>Explaining the microfibre</vt:lpstr>
      <vt:lpstr>The mechanical cleaning effect</vt:lpstr>
      <vt:lpstr>Solution: Chicopee microfibre cloth – light</vt:lpstr>
      <vt:lpstr>Removes 99,998% of microbes from the surface</vt:lpstr>
      <vt:lpstr>Removes &amp; TRAPS microbes in the cloth</vt:lpstr>
      <vt:lpstr>Capillary effect of microfibre</vt:lpstr>
      <vt:lpstr>How? I don’t believe you! </vt:lpstr>
      <vt:lpstr>Improved hygiene and reduced labour time</vt:lpstr>
      <vt:lpstr>Tested product performance</vt:lpstr>
      <vt:lpstr>Where to sell</vt:lpstr>
      <vt:lpstr>How to use</vt:lpstr>
      <vt:lpstr>Microfibre cloth – light packaging</vt:lpstr>
      <vt:lpstr>Product information sheet</vt:lpstr>
      <vt:lpstr>P.R. and Media</vt:lpstr>
      <vt:lpstr>Microfibre PR Story</vt:lpstr>
      <vt:lpstr>Advertising &amp; promotion support</vt:lpstr>
      <vt:lpstr>Chicopee microfibre cloth – light SKU’s</vt:lpstr>
      <vt:lpstr>Case Specifications</vt:lpstr>
      <vt:lpstr>Thank you!</vt:lpstr>
      <vt:lpstr>PowerPoint Presentation</vt:lpstr>
      <vt:lpstr>More than just wiping…</vt:lpstr>
    </vt:vector>
  </TitlesOfParts>
  <Company>Aliens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Studio 05</dc:creator>
  <cp:lastModifiedBy>Taylor, James</cp:lastModifiedBy>
  <cp:revision>367</cp:revision>
  <cp:lastPrinted>2015-04-16T08:55:47Z</cp:lastPrinted>
  <dcterms:created xsi:type="dcterms:W3CDTF">2013-12-11T10:10:23Z</dcterms:created>
  <dcterms:modified xsi:type="dcterms:W3CDTF">2015-08-07T11:48:20Z</dcterms:modified>
</cp:coreProperties>
</file>